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oboto"/>
      <p:regular r:id="rId28"/>
      <p:bold r:id="rId29"/>
      <p:italic r:id="rId30"/>
      <p:boldItalic r:id="rId31"/>
    </p:embeddedFont>
    <p:embeddedFont>
      <p:font typeface="Merriweather"/>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Merriweather-bold.fntdata"/><Relationship Id="rId10" Type="http://schemas.openxmlformats.org/officeDocument/2006/relationships/slide" Target="slides/slide5.xml"/><Relationship Id="rId32" Type="http://schemas.openxmlformats.org/officeDocument/2006/relationships/font" Target="fonts/Merriweather-regular.fntdata"/><Relationship Id="rId13" Type="http://schemas.openxmlformats.org/officeDocument/2006/relationships/slide" Target="slides/slide8.xml"/><Relationship Id="rId35" Type="http://schemas.openxmlformats.org/officeDocument/2006/relationships/font" Target="fonts/Merriweather-boldItalic.fntdata"/><Relationship Id="rId12" Type="http://schemas.openxmlformats.org/officeDocument/2006/relationships/slide" Target="slides/slide7.xml"/><Relationship Id="rId34" Type="http://schemas.openxmlformats.org/officeDocument/2006/relationships/font" Target="fonts/Merriweather-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e38daaad2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e38daaad2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e38daaad29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e38daaad29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e38daaad29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e38daaad29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e38daaad29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e38daaad29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e38daaad29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e38daaad29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e38daaad29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e38daaad29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e38daaad29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e38daaad29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e38daaad29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e38daaad29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e38daaad29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e38daaad29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e38daaad29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e38daaad29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e38daaad29_0_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e38daaad29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e38daaad29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e38daaad29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e38daaad29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e38daaad29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e38daaad29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e38daaad29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e38daaad29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e38daaad29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e38daaad29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e38daaad2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e38daaad2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e38daaad2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e38daaad29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e38daaad29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e38daaad29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e38daaad29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e38daaad29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e38daaad29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e38daaad29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e38daaad29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2e38daaad29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2e38daaad29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STROKE DETECTION ML MODEL</a:t>
            </a:r>
            <a:endParaRPr/>
          </a:p>
        </p:txBody>
      </p:sp>
      <p:sp>
        <p:nvSpPr>
          <p:cNvPr id="65" name="Google Shape;65;p13"/>
          <p:cNvSpPr txBox="1"/>
          <p:nvPr>
            <p:ph idx="1" type="body"/>
          </p:nvPr>
        </p:nvSpPr>
        <p:spPr>
          <a:xfrm>
            <a:off x="623400" y="3989650"/>
            <a:ext cx="8520600" cy="1037100"/>
          </a:xfrm>
          <a:prstGeom prst="rect">
            <a:avLst/>
          </a:prstGeom>
        </p:spPr>
        <p:txBody>
          <a:bodyPr anchorCtr="0" anchor="t" bIns="91425" lIns="91425" spcFirstLastPara="1" rIns="91425" wrap="square" tIns="91425">
            <a:normAutofit fontScale="25000" lnSpcReduction="20000"/>
          </a:bodyPr>
          <a:lstStyle/>
          <a:p>
            <a:pPr indent="0" lvl="0" marL="4222949" rtl="0" algn="l">
              <a:spcBef>
                <a:spcPts val="1200"/>
              </a:spcBef>
              <a:spcAft>
                <a:spcPts val="0"/>
              </a:spcAft>
              <a:buNone/>
            </a:pPr>
            <a:r>
              <a:t/>
            </a:r>
            <a:endParaRPr sz="1100">
              <a:solidFill>
                <a:schemeClr val="dk1"/>
              </a:solidFill>
            </a:endParaRPr>
          </a:p>
          <a:p>
            <a:pPr indent="0" lvl="0" marL="4222949" rtl="0" algn="l">
              <a:spcBef>
                <a:spcPts val="1200"/>
              </a:spcBef>
              <a:spcAft>
                <a:spcPts val="0"/>
              </a:spcAft>
              <a:buNone/>
            </a:pPr>
            <a:r>
              <a:rPr b="1" lang="en" sz="4144">
                <a:solidFill>
                  <a:schemeClr val="dk1"/>
                </a:solidFill>
              </a:rPr>
              <a:t>By Prossy Nansubuga</a:t>
            </a:r>
            <a:endParaRPr sz="4144">
              <a:solidFill>
                <a:schemeClr val="dk1"/>
              </a:solidFill>
            </a:endParaRPr>
          </a:p>
          <a:p>
            <a:pPr indent="0" lvl="0" marL="4222949" rtl="0" algn="l">
              <a:spcBef>
                <a:spcPts val="1200"/>
              </a:spcBef>
              <a:spcAft>
                <a:spcPts val="0"/>
              </a:spcAft>
              <a:buNone/>
            </a:pPr>
            <a:r>
              <a:rPr b="1" lang="en" sz="4144">
                <a:solidFill>
                  <a:schemeClr val="dk1"/>
                </a:solidFill>
              </a:rPr>
              <a:t>Date:</a:t>
            </a:r>
            <a:r>
              <a:rPr lang="en" sz="4144">
                <a:solidFill>
                  <a:schemeClr val="dk1"/>
                </a:solidFill>
              </a:rPr>
              <a:t> 07/06/2024</a:t>
            </a:r>
            <a:endParaRPr sz="4144">
              <a:solidFill>
                <a:schemeClr val="dk1"/>
              </a:solidFill>
            </a:endParaRPr>
          </a:p>
          <a:p>
            <a:pPr indent="0" lvl="0" marL="0" rtl="0" algn="l">
              <a:spcBef>
                <a:spcPts val="1200"/>
              </a:spcBef>
              <a:spcAft>
                <a:spcPts val="1200"/>
              </a:spcAft>
              <a:buNone/>
            </a:pPr>
            <a:r>
              <a:t/>
            </a:r>
            <a:endParaRPr/>
          </a:p>
        </p:txBody>
      </p:sp>
      <p:sp>
        <p:nvSpPr>
          <p:cNvPr id="66" name="Google Shape;66;p13"/>
          <p:cNvSpPr txBox="1"/>
          <p:nvPr/>
        </p:nvSpPr>
        <p:spPr>
          <a:xfrm>
            <a:off x="5283925" y="1578150"/>
            <a:ext cx="38889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dk2"/>
              </a:solidFill>
              <a:latin typeface="Roboto"/>
              <a:ea typeface="Roboto"/>
              <a:cs typeface="Roboto"/>
              <a:sym typeface="Roboto"/>
            </a:endParaRPr>
          </a:p>
        </p:txBody>
      </p:sp>
      <p:pic>
        <p:nvPicPr>
          <p:cNvPr id="67" name="Google Shape;67;p13"/>
          <p:cNvPicPr preferRelativeResize="0"/>
          <p:nvPr/>
        </p:nvPicPr>
        <p:blipFill>
          <a:blip r:embed="rId3">
            <a:alphaModFix/>
          </a:blip>
          <a:stretch>
            <a:fillRect/>
          </a:stretch>
        </p:blipFill>
        <p:spPr>
          <a:xfrm>
            <a:off x="4307100" y="0"/>
            <a:ext cx="4836900" cy="41422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5" name="Google Shape;125;p22"/>
          <p:cNvPicPr preferRelativeResize="0"/>
          <p:nvPr/>
        </p:nvPicPr>
        <p:blipFill>
          <a:blip r:embed="rId3">
            <a:alphaModFix/>
          </a:blip>
          <a:stretch>
            <a:fillRect/>
          </a:stretch>
        </p:blipFill>
        <p:spPr>
          <a:xfrm>
            <a:off x="0" y="0"/>
            <a:ext cx="4318799" cy="5143499"/>
          </a:xfrm>
          <a:prstGeom prst="rect">
            <a:avLst/>
          </a:prstGeom>
          <a:noFill/>
          <a:ln>
            <a:noFill/>
          </a:ln>
        </p:spPr>
      </p:pic>
      <p:pic>
        <p:nvPicPr>
          <p:cNvPr id="126" name="Google Shape;126;p22"/>
          <p:cNvPicPr preferRelativeResize="0"/>
          <p:nvPr/>
        </p:nvPicPr>
        <p:blipFill>
          <a:blip r:embed="rId4">
            <a:alphaModFix/>
          </a:blip>
          <a:stretch>
            <a:fillRect/>
          </a:stretch>
        </p:blipFill>
        <p:spPr>
          <a:xfrm>
            <a:off x="4644676" y="0"/>
            <a:ext cx="41664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2" name="Google Shape;132;p23"/>
          <p:cNvPicPr preferRelativeResize="0"/>
          <p:nvPr/>
        </p:nvPicPr>
        <p:blipFill>
          <a:blip r:embed="rId3">
            <a:alphaModFix/>
          </a:blip>
          <a:stretch>
            <a:fillRect/>
          </a:stretch>
        </p:blipFill>
        <p:spPr>
          <a:xfrm>
            <a:off x="0" y="0"/>
            <a:ext cx="4307100" cy="5210652"/>
          </a:xfrm>
          <a:prstGeom prst="rect">
            <a:avLst/>
          </a:prstGeom>
          <a:noFill/>
          <a:ln>
            <a:noFill/>
          </a:ln>
        </p:spPr>
      </p:pic>
      <p:pic>
        <p:nvPicPr>
          <p:cNvPr id="133" name="Google Shape;133;p23"/>
          <p:cNvPicPr preferRelativeResize="0"/>
          <p:nvPr/>
        </p:nvPicPr>
        <p:blipFill>
          <a:blip r:embed="rId4">
            <a:alphaModFix/>
          </a:blip>
          <a:stretch>
            <a:fillRect/>
          </a:stretch>
        </p:blipFill>
        <p:spPr>
          <a:xfrm>
            <a:off x="4644675" y="0"/>
            <a:ext cx="4166401" cy="51434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39" name="Google Shape;139;p2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0" name="Google Shape;140;p24"/>
          <p:cNvPicPr preferRelativeResize="0"/>
          <p:nvPr/>
        </p:nvPicPr>
        <p:blipFill>
          <a:blip r:embed="rId3">
            <a:alphaModFix/>
          </a:blip>
          <a:stretch>
            <a:fillRect/>
          </a:stretch>
        </p:blipFill>
        <p:spPr>
          <a:xfrm>
            <a:off x="0" y="0"/>
            <a:ext cx="4307101" cy="5143501"/>
          </a:xfrm>
          <a:prstGeom prst="rect">
            <a:avLst/>
          </a:prstGeom>
          <a:noFill/>
          <a:ln>
            <a:noFill/>
          </a:ln>
        </p:spPr>
      </p:pic>
      <p:pic>
        <p:nvPicPr>
          <p:cNvPr id="141" name="Google Shape;141;p24"/>
          <p:cNvPicPr preferRelativeResize="0"/>
          <p:nvPr/>
        </p:nvPicPr>
        <p:blipFill>
          <a:blip r:embed="rId4">
            <a:alphaModFix/>
          </a:blip>
          <a:stretch>
            <a:fillRect/>
          </a:stretch>
        </p:blipFill>
        <p:spPr>
          <a:xfrm>
            <a:off x="4503975" y="0"/>
            <a:ext cx="4307102" cy="2326025"/>
          </a:xfrm>
          <a:prstGeom prst="rect">
            <a:avLst/>
          </a:prstGeom>
          <a:noFill/>
          <a:ln>
            <a:noFill/>
          </a:ln>
        </p:spPr>
      </p:pic>
      <p:pic>
        <p:nvPicPr>
          <p:cNvPr id="142" name="Google Shape;142;p24"/>
          <p:cNvPicPr preferRelativeResize="0"/>
          <p:nvPr/>
        </p:nvPicPr>
        <p:blipFill>
          <a:blip r:embed="rId5">
            <a:alphaModFix/>
          </a:blip>
          <a:stretch>
            <a:fillRect/>
          </a:stretch>
        </p:blipFill>
        <p:spPr>
          <a:xfrm>
            <a:off x="4662475" y="2571750"/>
            <a:ext cx="4307099" cy="25089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Key Features: Factors that are most influential in predicting stroke </a:t>
            </a:r>
            <a:endParaRPr/>
          </a:p>
        </p:txBody>
      </p:sp>
      <p:sp>
        <p:nvSpPr>
          <p:cNvPr id="148" name="Google Shape;148;p25"/>
          <p:cNvSpPr txBox="1"/>
          <p:nvPr>
            <p:ph idx="1" type="body"/>
          </p:nvPr>
        </p:nvSpPr>
        <p:spPr>
          <a:xfrm>
            <a:off x="4644675" y="0"/>
            <a:ext cx="4166400" cy="5143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Arial"/>
              <a:buChar char="●"/>
            </a:pPr>
            <a:r>
              <a:rPr b="1" lang="en">
                <a:latin typeface="Arial"/>
                <a:ea typeface="Arial"/>
                <a:cs typeface="Arial"/>
                <a:sym typeface="Arial"/>
              </a:rPr>
              <a:t>Age:</a:t>
            </a:r>
            <a:r>
              <a:rPr lang="en">
                <a:latin typeface="Arial"/>
                <a:ea typeface="Arial"/>
                <a:cs typeface="Arial"/>
                <a:sym typeface="Arial"/>
              </a:rPr>
              <a:t> Older age is a significant predictor of stroke risk.</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b="1" lang="en">
                <a:latin typeface="Arial"/>
                <a:ea typeface="Arial"/>
                <a:cs typeface="Arial"/>
                <a:sym typeface="Arial"/>
              </a:rPr>
              <a:t>Hypertension</a:t>
            </a:r>
            <a:r>
              <a:rPr lang="en">
                <a:latin typeface="Arial"/>
                <a:ea typeface="Arial"/>
                <a:cs typeface="Arial"/>
                <a:sym typeface="Arial"/>
              </a:rPr>
              <a:t>: High blood pressure is strongly associated with increased stroke risk.</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b="1" lang="en">
                <a:latin typeface="Arial"/>
                <a:ea typeface="Arial"/>
                <a:cs typeface="Arial"/>
                <a:sym typeface="Arial"/>
              </a:rPr>
              <a:t>Heart Disease: </a:t>
            </a:r>
            <a:r>
              <a:rPr lang="en">
                <a:latin typeface="Arial"/>
                <a:ea typeface="Arial"/>
                <a:cs typeface="Arial"/>
                <a:sym typeface="Arial"/>
              </a:rPr>
              <a:t>Presence of heart disease elevates the likelihood of stroke.</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b="1" lang="en">
                <a:latin typeface="Arial"/>
                <a:ea typeface="Arial"/>
                <a:cs typeface="Arial"/>
                <a:sym typeface="Arial"/>
              </a:rPr>
              <a:t>Average Glucose Level:</a:t>
            </a:r>
            <a:r>
              <a:rPr lang="en">
                <a:latin typeface="Arial"/>
                <a:ea typeface="Arial"/>
                <a:cs typeface="Arial"/>
                <a:sym typeface="Arial"/>
              </a:rPr>
              <a:t> Higher glucose levels can indicate diabetes, which is a risk factor for stroke.</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b="1" lang="en">
                <a:latin typeface="Arial"/>
                <a:ea typeface="Arial"/>
                <a:cs typeface="Arial"/>
                <a:sym typeface="Arial"/>
              </a:rPr>
              <a:t>BMI:</a:t>
            </a:r>
            <a:r>
              <a:rPr lang="en">
                <a:latin typeface="Arial"/>
                <a:ea typeface="Arial"/>
                <a:cs typeface="Arial"/>
                <a:sym typeface="Arial"/>
              </a:rPr>
              <a:t> Both underweight and obesity can influence stroke risk.</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b="1" lang="en">
                <a:latin typeface="Arial"/>
                <a:ea typeface="Arial"/>
                <a:cs typeface="Arial"/>
                <a:sym typeface="Arial"/>
              </a:rPr>
              <a:t>Smoking Status:</a:t>
            </a:r>
            <a:r>
              <a:rPr lang="en">
                <a:latin typeface="Arial"/>
                <a:ea typeface="Arial"/>
                <a:cs typeface="Arial"/>
                <a:sym typeface="Arial"/>
              </a:rPr>
              <a:t> Smoking significantly increases the risk of stroke.</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b="1" lang="en">
                <a:latin typeface="Arial"/>
                <a:ea typeface="Arial"/>
                <a:cs typeface="Arial"/>
                <a:sym typeface="Arial"/>
              </a:rPr>
              <a:t>Marital Status: </a:t>
            </a:r>
            <a:r>
              <a:rPr lang="en">
                <a:latin typeface="Arial"/>
                <a:ea typeface="Arial"/>
                <a:cs typeface="Arial"/>
                <a:sym typeface="Arial"/>
              </a:rPr>
              <a:t>Being married might influence lifestyle factors related to stroke risk.</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b="1" lang="en">
                <a:latin typeface="Arial"/>
                <a:ea typeface="Arial"/>
                <a:cs typeface="Arial"/>
                <a:sym typeface="Arial"/>
              </a:rPr>
              <a:t>Work Type</a:t>
            </a:r>
            <a:r>
              <a:rPr lang="en">
                <a:latin typeface="Arial"/>
                <a:ea typeface="Arial"/>
                <a:cs typeface="Arial"/>
                <a:sym typeface="Arial"/>
              </a:rPr>
              <a:t>: Certain occupations may be linked with stress levels and lifestyle choices affecting stroke risk.</a:t>
            </a:r>
            <a:endParaRPr>
              <a:latin typeface="Arial"/>
              <a:ea typeface="Arial"/>
              <a:cs typeface="Arial"/>
              <a:sym typeface="Arial"/>
            </a:endParaRPr>
          </a:p>
          <a:p>
            <a:pPr indent="-311150" lvl="0" marL="457200" rtl="0" algn="l">
              <a:spcBef>
                <a:spcPts val="0"/>
              </a:spcBef>
              <a:spcAft>
                <a:spcPts val="0"/>
              </a:spcAft>
              <a:buSzPts val="1300"/>
              <a:buFont typeface="Arial"/>
              <a:buChar char="●"/>
            </a:pPr>
            <a:r>
              <a:rPr b="1" lang="en">
                <a:latin typeface="Arial"/>
                <a:ea typeface="Arial"/>
                <a:cs typeface="Arial"/>
                <a:sym typeface="Arial"/>
              </a:rPr>
              <a:t>Residence Type: </a:t>
            </a:r>
            <a:r>
              <a:rPr lang="en">
                <a:latin typeface="Arial"/>
                <a:ea typeface="Arial"/>
                <a:cs typeface="Arial"/>
                <a:sym typeface="Arial"/>
              </a:rPr>
              <a:t>Urban vs. rural living can impact healthcare access and lifestyle.</a:t>
            </a:r>
            <a:endParaRPr>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Machine Learning Models Used</a:t>
            </a:r>
            <a:endParaRPr/>
          </a:p>
        </p:txBody>
      </p:sp>
      <p:sp>
        <p:nvSpPr>
          <p:cNvPr id="154" name="Google Shape;154;p26"/>
          <p:cNvSpPr txBox="1"/>
          <p:nvPr>
            <p:ph idx="1" type="body"/>
          </p:nvPr>
        </p:nvSpPr>
        <p:spPr>
          <a:xfrm>
            <a:off x="4475000" y="0"/>
            <a:ext cx="4336200" cy="51435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t/>
            </a:r>
            <a:endParaRPr b="1"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Logistic Regression:</a:t>
            </a:r>
            <a:endParaRPr b="1" sz="1100">
              <a:solidFill>
                <a:srgbClr val="000000"/>
              </a:solidFill>
              <a:latin typeface="Arial"/>
              <a:ea typeface="Arial"/>
              <a:cs typeface="Arial"/>
              <a:sym typeface="Arial"/>
            </a:endParaRPr>
          </a:p>
          <a:p>
            <a:pPr indent="-282733" lvl="0" marL="457200" rtl="0" algn="l">
              <a:spcBef>
                <a:spcPts val="1200"/>
              </a:spcBef>
              <a:spcAft>
                <a:spcPts val="0"/>
              </a:spcAft>
              <a:buClr>
                <a:srgbClr val="000000"/>
              </a:buClr>
              <a:buSzPct val="100000"/>
              <a:buFont typeface="Arial"/>
              <a:buChar char="●"/>
            </a:pPr>
            <a:r>
              <a:rPr lang="en" sz="1100">
                <a:solidFill>
                  <a:srgbClr val="000000"/>
                </a:solidFill>
                <a:latin typeface="Arial"/>
                <a:ea typeface="Arial"/>
                <a:cs typeface="Arial"/>
                <a:sym typeface="Arial"/>
              </a:rPr>
              <a:t>A statistical model that predicts the probability of a binary outcome based on one or more predictor variables.</a:t>
            </a:r>
            <a:endParaRPr sz="1100">
              <a:solidFill>
                <a:srgbClr val="000000"/>
              </a:solidFill>
              <a:latin typeface="Arial"/>
              <a:ea typeface="Arial"/>
              <a:cs typeface="Arial"/>
              <a:sym typeface="Arial"/>
            </a:endParaRPr>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Random Forest:</a:t>
            </a:r>
            <a:endParaRPr b="1" sz="1100">
              <a:solidFill>
                <a:srgbClr val="000000"/>
              </a:solidFill>
              <a:latin typeface="Arial"/>
              <a:ea typeface="Arial"/>
              <a:cs typeface="Arial"/>
              <a:sym typeface="Arial"/>
            </a:endParaRPr>
          </a:p>
          <a:p>
            <a:pPr indent="-282733" lvl="0" marL="457200" rtl="0" algn="l">
              <a:spcBef>
                <a:spcPts val="1200"/>
              </a:spcBef>
              <a:spcAft>
                <a:spcPts val="0"/>
              </a:spcAft>
              <a:buClr>
                <a:srgbClr val="000000"/>
              </a:buClr>
              <a:buSzPct val="100000"/>
              <a:buFont typeface="Arial"/>
              <a:buChar char="●"/>
            </a:pPr>
            <a:r>
              <a:rPr lang="en" sz="1100">
                <a:solidFill>
                  <a:srgbClr val="000000"/>
                </a:solidFill>
                <a:latin typeface="Arial"/>
                <a:ea typeface="Arial"/>
                <a:cs typeface="Arial"/>
                <a:sym typeface="Arial"/>
              </a:rPr>
              <a:t>An ensemble learning method that constructs multiple decision trees and combines their outputs to improve accuracy and reduce overfitting.</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Gradient Boosting:</a:t>
            </a:r>
            <a:endParaRPr b="1" sz="1100">
              <a:solidFill>
                <a:srgbClr val="000000"/>
              </a:solidFill>
              <a:latin typeface="Arial"/>
              <a:ea typeface="Arial"/>
              <a:cs typeface="Arial"/>
              <a:sym typeface="Arial"/>
            </a:endParaRPr>
          </a:p>
          <a:p>
            <a:pPr indent="-282733" lvl="0" marL="457200" rtl="0" algn="l">
              <a:spcBef>
                <a:spcPts val="1200"/>
              </a:spcBef>
              <a:spcAft>
                <a:spcPts val="0"/>
              </a:spcAft>
              <a:buClr>
                <a:srgbClr val="000000"/>
              </a:buClr>
              <a:buSzPct val="100000"/>
              <a:buFont typeface="Arial"/>
              <a:buChar char="●"/>
            </a:pPr>
            <a:r>
              <a:rPr lang="en" sz="1100">
                <a:solidFill>
                  <a:srgbClr val="000000"/>
                </a:solidFill>
                <a:latin typeface="Arial"/>
                <a:ea typeface="Arial"/>
                <a:cs typeface="Arial"/>
                <a:sym typeface="Arial"/>
              </a:rPr>
              <a:t>An ensemble technique that builds trees sequentially, with each tree trying to correct the errors of the previous one to improve model performance.</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Decision </a:t>
            </a:r>
            <a:r>
              <a:rPr b="1" lang="en" sz="1100">
                <a:solidFill>
                  <a:srgbClr val="000000"/>
                </a:solidFill>
                <a:latin typeface="Arial"/>
                <a:ea typeface="Arial"/>
                <a:cs typeface="Arial"/>
                <a:sym typeface="Arial"/>
              </a:rPr>
              <a:t>Trees</a:t>
            </a:r>
            <a:r>
              <a:rPr b="1" lang="en" sz="1100">
                <a:solidFill>
                  <a:srgbClr val="000000"/>
                </a:solidFill>
                <a:latin typeface="Arial"/>
                <a:ea typeface="Arial"/>
                <a:cs typeface="Arial"/>
                <a:sym typeface="Arial"/>
              </a:rPr>
              <a:t>:</a:t>
            </a:r>
            <a:endParaRPr b="1" sz="1100">
              <a:solidFill>
                <a:srgbClr val="000000"/>
              </a:solidFill>
              <a:latin typeface="Arial"/>
              <a:ea typeface="Arial"/>
              <a:cs typeface="Arial"/>
              <a:sym typeface="Arial"/>
            </a:endParaRPr>
          </a:p>
          <a:p>
            <a:pPr indent="-282733" lvl="0" marL="457200" rtl="0" algn="l">
              <a:spcBef>
                <a:spcPts val="1200"/>
              </a:spcBef>
              <a:spcAft>
                <a:spcPts val="0"/>
              </a:spcAft>
              <a:buClr>
                <a:srgbClr val="000000"/>
              </a:buClr>
              <a:buSzPct val="100000"/>
              <a:buFont typeface="Arial"/>
              <a:buChar char="●"/>
            </a:pPr>
            <a:r>
              <a:rPr lang="en" sz="1100">
                <a:solidFill>
                  <a:srgbClr val="000000"/>
                </a:solidFill>
                <a:latin typeface="Arial"/>
                <a:ea typeface="Arial"/>
                <a:cs typeface="Arial"/>
                <a:sym typeface="Arial"/>
              </a:rPr>
              <a:t>These are a non-linear classification algorithm that splits the data into branches based on feature values. Each internal node represents a feature, each branch represents a decision rule, and each leaf node represents the outcome.</a:t>
            </a:r>
            <a:endParaRPr sz="1100">
              <a:solidFill>
                <a:srgbClr val="000000"/>
              </a:solidFill>
              <a:latin typeface="Arial"/>
              <a:ea typeface="Arial"/>
              <a:cs typeface="Arial"/>
              <a:sym typeface="Arial"/>
            </a:endParaRPr>
          </a:p>
          <a:p>
            <a:pPr indent="0" lvl="0" marL="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11700" y="410000"/>
            <a:ext cx="42603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Metrics Used for Evaluation</a:t>
            </a:r>
            <a:endParaRPr/>
          </a:p>
        </p:txBody>
      </p:sp>
      <p:sp>
        <p:nvSpPr>
          <p:cNvPr id="160" name="Google Shape;160;p27"/>
          <p:cNvSpPr txBox="1"/>
          <p:nvPr>
            <p:ph idx="1" type="body"/>
          </p:nvPr>
        </p:nvSpPr>
        <p:spPr>
          <a:xfrm>
            <a:off x="4644675" y="82425"/>
            <a:ext cx="4166400" cy="49755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b="1" lang="en" sz="1400">
                <a:solidFill>
                  <a:srgbClr val="000000"/>
                </a:solidFill>
                <a:latin typeface="Arial"/>
                <a:ea typeface="Arial"/>
                <a:cs typeface="Arial"/>
                <a:sym typeface="Arial"/>
              </a:rPr>
              <a:t>Accuracy:</a:t>
            </a:r>
            <a:endParaRPr b="1" sz="1400">
              <a:solidFill>
                <a:srgbClr val="000000"/>
              </a:solidFill>
              <a:latin typeface="Arial"/>
              <a:ea typeface="Arial"/>
              <a:cs typeface="Arial"/>
              <a:sym typeface="Arial"/>
            </a:endParaRPr>
          </a:p>
          <a:p>
            <a:pPr indent="-297497" lvl="0" marL="457200" rtl="0" algn="l">
              <a:spcBef>
                <a:spcPts val="1200"/>
              </a:spcBef>
              <a:spcAft>
                <a:spcPts val="0"/>
              </a:spcAft>
              <a:buClr>
                <a:srgbClr val="000000"/>
              </a:buClr>
              <a:buSzPct val="100000"/>
              <a:buFont typeface="Arial"/>
              <a:buChar char="●"/>
            </a:pPr>
            <a:r>
              <a:rPr lang="en" sz="1400">
                <a:solidFill>
                  <a:srgbClr val="000000"/>
                </a:solidFill>
                <a:latin typeface="Arial"/>
                <a:ea typeface="Arial"/>
                <a:cs typeface="Arial"/>
                <a:sym typeface="Arial"/>
              </a:rPr>
              <a:t>The proportion of true results (both true positives and true negatives) among the total number of cases examined.</a:t>
            </a:r>
            <a:endParaRPr sz="1400">
              <a:solidFill>
                <a:srgbClr val="000000"/>
              </a:solidFill>
              <a:latin typeface="Arial"/>
              <a:ea typeface="Arial"/>
              <a:cs typeface="Arial"/>
              <a:sym typeface="Arial"/>
            </a:endParaRPr>
          </a:p>
          <a:p>
            <a:pPr indent="0" lvl="0" marL="0" rtl="0" algn="l">
              <a:spcBef>
                <a:spcPts val="1200"/>
              </a:spcBef>
              <a:spcAft>
                <a:spcPts val="0"/>
              </a:spcAft>
              <a:buNone/>
            </a:pPr>
            <a:r>
              <a:rPr b="1" lang="en" sz="1400">
                <a:solidFill>
                  <a:srgbClr val="000000"/>
                </a:solidFill>
                <a:latin typeface="Arial"/>
                <a:ea typeface="Arial"/>
                <a:cs typeface="Arial"/>
                <a:sym typeface="Arial"/>
              </a:rPr>
              <a:t>Precision:</a:t>
            </a:r>
            <a:endParaRPr b="1" sz="1400">
              <a:solidFill>
                <a:srgbClr val="000000"/>
              </a:solidFill>
              <a:latin typeface="Arial"/>
              <a:ea typeface="Arial"/>
              <a:cs typeface="Arial"/>
              <a:sym typeface="Arial"/>
            </a:endParaRPr>
          </a:p>
          <a:p>
            <a:pPr indent="-297497" lvl="0" marL="457200" rtl="0" algn="l">
              <a:spcBef>
                <a:spcPts val="1200"/>
              </a:spcBef>
              <a:spcAft>
                <a:spcPts val="0"/>
              </a:spcAft>
              <a:buClr>
                <a:srgbClr val="000000"/>
              </a:buClr>
              <a:buSzPct val="100000"/>
              <a:buFont typeface="Arial"/>
              <a:buChar char="●"/>
            </a:pPr>
            <a:r>
              <a:rPr lang="en" sz="1400">
                <a:solidFill>
                  <a:srgbClr val="000000"/>
                </a:solidFill>
                <a:latin typeface="Arial"/>
                <a:ea typeface="Arial"/>
                <a:cs typeface="Arial"/>
                <a:sym typeface="Arial"/>
              </a:rPr>
              <a:t>The ratio of true positive predictions to the total number of positive predictions, indicating the accuracy of the positive predictions.</a:t>
            </a:r>
            <a:endParaRPr sz="1400">
              <a:solidFill>
                <a:srgbClr val="000000"/>
              </a:solidFill>
              <a:latin typeface="Arial"/>
              <a:ea typeface="Arial"/>
              <a:cs typeface="Arial"/>
              <a:sym typeface="Arial"/>
            </a:endParaRPr>
          </a:p>
          <a:p>
            <a:pPr indent="0" lvl="0" marL="0" rtl="0" algn="l">
              <a:spcBef>
                <a:spcPts val="1200"/>
              </a:spcBef>
              <a:spcAft>
                <a:spcPts val="0"/>
              </a:spcAft>
              <a:buNone/>
            </a:pPr>
            <a:r>
              <a:rPr b="1" lang="en" sz="1400">
                <a:solidFill>
                  <a:srgbClr val="000000"/>
                </a:solidFill>
                <a:latin typeface="Arial"/>
                <a:ea typeface="Arial"/>
                <a:cs typeface="Arial"/>
                <a:sym typeface="Arial"/>
              </a:rPr>
              <a:t>Recall:</a:t>
            </a:r>
            <a:endParaRPr b="1" sz="1400">
              <a:solidFill>
                <a:srgbClr val="000000"/>
              </a:solidFill>
              <a:latin typeface="Arial"/>
              <a:ea typeface="Arial"/>
              <a:cs typeface="Arial"/>
              <a:sym typeface="Arial"/>
            </a:endParaRPr>
          </a:p>
          <a:p>
            <a:pPr indent="-297497" lvl="0" marL="457200" rtl="0" algn="l">
              <a:spcBef>
                <a:spcPts val="1200"/>
              </a:spcBef>
              <a:spcAft>
                <a:spcPts val="0"/>
              </a:spcAft>
              <a:buClr>
                <a:srgbClr val="000000"/>
              </a:buClr>
              <a:buSzPct val="100000"/>
              <a:buFont typeface="Arial"/>
              <a:buChar char="●"/>
            </a:pPr>
            <a:r>
              <a:rPr lang="en" sz="1400">
                <a:solidFill>
                  <a:srgbClr val="000000"/>
                </a:solidFill>
                <a:latin typeface="Arial"/>
                <a:ea typeface="Arial"/>
                <a:cs typeface="Arial"/>
                <a:sym typeface="Arial"/>
              </a:rPr>
              <a:t>The ratio of true positive predictions to the total number of actual positive cases, indicating the model's ability to identify positive cases.</a:t>
            </a:r>
            <a:endParaRPr sz="1400">
              <a:solidFill>
                <a:srgbClr val="000000"/>
              </a:solidFill>
              <a:latin typeface="Arial"/>
              <a:ea typeface="Arial"/>
              <a:cs typeface="Arial"/>
              <a:sym typeface="Arial"/>
            </a:endParaRPr>
          </a:p>
          <a:p>
            <a:pPr indent="0" lvl="0" marL="0" rtl="0" algn="l">
              <a:spcBef>
                <a:spcPts val="1200"/>
              </a:spcBef>
              <a:spcAft>
                <a:spcPts val="0"/>
              </a:spcAft>
              <a:buNone/>
            </a:pPr>
            <a:r>
              <a:rPr b="1" lang="en" sz="1400">
                <a:solidFill>
                  <a:srgbClr val="000000"/>
                </a:solidFill>
                <a:latin typeface="Arial"/>
                <a:ea typeface="Arial"/>
                <a:cs typeface="Arial"/>
                <a:sym typeface="Arial"/>
              </a:rPr>
              <a:t>F1 Score:</a:t>
            </a:r>
            <a:endParaRPr b="1" sz="1400">
              <a:solidFill>
                <a:srgbClr val="000000"/>
              </a:solidFill>
              <a:latin typeface="Arial"/>
              <a:ea typeface="Arial"/>
              <a:cs typeface="Arial"/>
              <a:sym typeface="Arial"/>
            </a:endParaRPr>
          </a:p>
          <a:p>
            <a:pPr indent="-297497" lvl="0" marL="457200" rtl="0" algn="l">
              <a:spcBef>
                <a:spcPts val="1200"/>
              </a:spcBef>
              <a:spcAft>
                <a:spcPts val="0"/>
              </a:spcAft>
              <a:buClr>
                <a:srgbClr val="000000"/>
              </a:buClr>
              <a:buSzPct val="100000"/>
              <a:buFont typeface="Arial"/>
              <a:buChar char="●"/>
            </a:pPr>
            <a:r>
              <a:rPr lang="en" sz="1400">
                <a:solidFill>
                  <a:srgbClr val="000000"/>
                </a:solidFill>
                <a:latin typeface="Arial"/>
                <a:ea typeface="Arial"/>
                <a:cs typeface="Arial"/>
                <a:sym typeface="Arial"/>
              </a:rPr>
              <a:t>The harmonic mean of precision and recall, providing a single metric that balances both concerns.</a:t>
            </a:r>
            <a:endParaRPr sz="1400">
              <a:solidFill>
                <a:srgbClr val="000000"/>
              </a:solidFill>
              <a:latin typeface="Arial"/>
              <a:ea typeface="Arial"/>
              <a:cs typeface="Arial"/>
              <a:sym typeface="Arial"/>
            </a:endParaRPr>
          </a:p>
          <a:p>
            <a:pPr indent="0" lvl="0" marL="0" rtl="0" algn="l">
              <a:spcBef>
                <a:spcPts val="1200"/>
              </a:spcBef>
              <a:spcAft>
                <a:spcPts val="0"/>
              </a:spcAft>
              <a:buNone/>
            </a:pPr>
            <a:r>
              <a:rPr b="1" lang="en" sz="1400">
                <a:solidFill>
                  <a:srgbClr val="000000"/>
                </a:solidFill>
                <a:latin typeface="Arial"/>
                <a:ea typeface="Arial"/>
                <a:cs typeface="Arial"/>
                <a:sym typeface="Arial"/>
              </a:rPr>
              <a:t>ROC AUC Score:</a:t>
            </a:r>
            <a:endParaRPr b="1" sz="1400">
              <a:solidFill>
                <a:srgbClr val="000000"/>
              </a:solidFill>
              <a:latin typeface="Arial"/>
              <a:ea typeface="Arial"/>
              <a:cs typeface="Arial"/>
              <a:sym typeface="Arial"/>
            </a:endParaRPr>
          </a:p>
          <a:p>
            <a:pPr indent="-297497" lvl="0" marL="457200" rtl="0" algn="l">
              <a:spcBef>
                <a:spcPts val="1200"/>
              </a:spcBef>
              <a:spcAft>
                <a:spcPts val="0"/>
              </a:spcAft>
              <a:buClr>
                <a:srgbClr val="000000"/>
              </a:buClr>
              <a:buSzPct val="100000"/>
              <a:buFont typeface="Arial"/>
              <a:buChar char="●"/>
            </a:pPr>
            <a:r>
              <a:rPr lang="en" sz="1400">
                <a:solidFill>
                  <a:srgbClr val="000000"/>
                </a:solidFill>
                <a:latin typeface="Arial"/>
                <a:ea typeface="Arial"/>
                <a:cs typeface="Arial"/>
                <a:sym typeface="Arial"/>
              </a:rPr>
              <a:t>The area under the Receiver Operating Characteristic curve, which plots the true positive rate against the false positive rate, measuring the model's ability to distinguish between classes.</a:t>
            </a:r>
            <a:endParaRPr sz="1400">
              <a:solidFill>
                <a:srgbClr val="000000"/>
              </a:solidFill>
              <a:latin typeface="Arial"/>
              <a:ea typeface="Arial"/>
              <a:cs typeface="Arial"/>
              <a:sym typeface="Arial"/>
            </a:endParaRPr>
          </a:p>
          <a:p>
            <a:pPr indent="0" lvl="0" marL="0" rtl="0" algn="l">
              <a:spcBef>
                <a:spcPts val="1200"/>
              </a:spcBef>
              <a:spcAft>
                <a:spcPts val="1200"/>
              </a:spcAft>
              <a:buNone/>
            </a:pPr>
            <a:r>
              <a:t/>
            </a:r>
            <a:endParaRPr>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Performance</a:t>
            </a:r>
            <a:endParaRPr/>
          </a:p>
        </p:txBody>
      </p:sp>
      <p:sp>
        <p:nvSpPr>
          <p:cNvPr id="166" name="Google Shape;166;p28"/>
          <p:cNvSpPr txBox="1"/>
          <p:nvPr>
            <p:ph idx="1" type="body"/>
          </p:nvPr>
        </p:nvSpPr>
        <p:spPr>
          <a:xfrm>
            <a:off x="4644675" y="112950"/>
            <a:ext cx="4166400" cy="5030700"/>
          </a:xfrm>
          <a:prstGeom prst="rect">
            <a:avLst/>
          </a:prstGeom>
        </p:spPr>
        <p:txBody>
          <a:bodyPr anchorCtr="0" anchor="t" bIns="91425" lIns="91425" spcFirstLastPara="1" rIns="91425" wrap="square" tIns="91425">
            <a:normAutofit/>
          </a:bodyPr>
          <a:lstStyle/>
          <a:p>
            <a:pPr indent="0" lvl="0" marL="0" rtl="0" algn="l">
              <a:spcBef>
                <a:spcPts val="1400"/>
              </a:spcBef>
              <a:spcAft>
                <a:spcPts val="0"/>
              </a:spcAft>
              <a:buNone/>
            </a:pPr>
            <a:r>
              <a:rPr b="1" lang="en">
                <a:solidFill>
                  <a:srgbClr val="000000"/>
                </a:solidFill>
                <a:latin typeface="Arial"/>
                <a:ea typeface="Arial"/>
                <a:cs typeface="Arial"/>
                <a:sym typeface="Arial"/>
              </a:rPr>
              <a:t>Decision Tree Model</a:t>
            </a:r>
            <a:endParaRPr b="1">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Accuracy:</a:t>
            </a:r>
            <a:r>
              <a:rPr lang="en" sz="1100">
                <a:solidFill>
                  <a:srgbClr val="000000"/>
                </a:solidFill>
                <a:latin typeface="Arial"/>
                <a:ea typeface="Arial"/>
                <a:cs typeface="Arial"/>
                <a:sym typeface="Arial"/>
              </a:rPr>
              <a:t> 91.8%: </a:t>
            </a:r>
            <a:r>
              <a:rPr lang="en">
                <a:solidFill>
                  <a:srgbClr val="000000"/>
                </a:solidFill>
                <a:latin typeface="Arial"/>
                <a:ea typeface="Arial"/>
                <a:cs typeface="Arial"/>
                <a:sym typeface="Arial"/>
              </a:rPr>
              <a:t>The model correctly predicted stroke occurrences 91.8% of the time.</a:t>
            </a:r>
            <a:endParaRPr>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Precision for Stroke Class (1):</a:t>
            </a:r>
            <a:r>
              <a:rPr lang="en" sz="1100">
                <a:solidFill>
                  <a:srgbClr val="000000"/>
                </a:solidFill>
                <a:latin typeface="Arial"/>
                <a:ea typeface="Arial"/>
                <a:cs typeface="Arial"/>
                <a:sym typeface="Arial"/>
              </a:rPr>
              <a:t> 0.085 :</a:t>
            </a:r>
            <a:r>
              <a:rPr lang="en">
                <a:solidFill>
                  <a:srgbClr val="000000"/>
                </a:solidFill>
                <a:latin typeface="Arial"/>
                <a:ea typeface="Arial"/>
                <a:cs typeface="Arial"/>
                <a:sym typeface="Arial"/>
              </a:rPr>
              <a:t>The proportion of true stroke cases among the predicted stroke cases is quite low, indicating a high false positive rate.</a:t>
            </a:r>
            <a:endParaRPr>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Recall for Stroke Class (1):</a:t>
            </a:r>
            <a:r>
              <a:rPr lang="en" sz="1100">
                <a:solidFill>
                  <a:srgbClr val="000000"/>
                </a:solidFill>
                <a:latin typeface="Arial"/>
                <a:ea typeface="Arial"/>
                <a:cs typeface="Arial"/>
                <a:sym typeface="Arial"/>
              </a:rPr>
              <a:t> 0.095: </a:t>
            </a:r>
            <a:r>
              <a:rPr lang="en">
                <a:solidFill>
                  <a:srgbClr val="000000"/>
                </a:solidFill>
                <a:latin typeface="Arial"/>
                <a:ea typeface="Arial"/>
                <a:cs typeface="Arial"/>
                <a:sym typeface="Arial"/>
              </a:rPr>
              <a:t>The model detected 9.5% of the actual stroke cases, suggesting many true stroke cases were missed.</a:t>
            </a:r>
            <a:endParaRPr>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F1 Score:</a:t>
            </a:r>
            <a:r>
              <a:rPr lang="en" sz="1100">
                <a:solidFill>
                  <a:srgbClr val="000000"/>
                </a:solidFill>
                <a:latin typeface="Arial"/>
                <a:ea typeface="Arial"/>
                <a:cs typeface="Arial"/>
                <a:sym typeface="Arial"/>
              </a:rPr>
              <a:t> 0.089: </a:t>
            </a:r>
            <a:r>
              <a:rPr lang="en">
                <a:solidFill>
                  <a:srgbClr val="000000"/>
                </a:solidFill>
                <a:latin typeface="Arial"/>
                <a:ea typeface="Arial"/>
                <a:cs typeface="Arial"/>
                <a:sym typeface="Arial"/>
              </a:rPr>
              <a:t>The harmonic mean of precision and recall, indicating a balance of 8.9%.</a:t>
            </a:r>
            <a:endParaRPr>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ROC AUC Score:</a:t>
            </a:r>
            <a:r>
              <a:rPr lang="en" sz="1100">
                <a:solidFill>
                  <a:srgbClr val="000000"/>
                </a:solidFill>
                <a:latin typeface="Arial"/>
                <a:ea typeface="Arial"/>
                <a:cs typeface="Arial"/>
                <a:sym typeface="Arial"/>
              </a:rPr>
              <a:t> 0.525: </a:t>
            </a:r>
            <a:r>
              <a:rPr lang="en">
                <a:solidFill>
                  <a:srgbClr val="000000"/>
                </a:solidFill>
                <a:latin typeface="Arial"/>
                <a:ea typeface="Arial"/>
                <a:cs typeface="Arial"/>
                <a:sym typeface="Arial"/>
              </a:rPr>
              <a:t>The model's ability to distinguish between stroke and non-stroke cases is only slightly better than random guessing.</a:t>
            </a:r>
            <a:endParaRPr>
              <a:solidFill>
                <a:srgbClr val="000000"/>
              </a:solidFill>
              <a:latin typeface="Arial"/>
              <a:ea typeface="Arial"/>
              <a:cs typeface="Arial"/>
              <a:sym typeface="Arial"/>
            </a:endParaRPr>
          </a:p>
          <a:p>
            <a:pPr indent="0" lvl="0" marL="0" rtl="0" algn="l">
              <a:lnSpc>
                <a:spcPct val="115000"/>
              </a:lnSpc>
              <a:spcBef>
                <a:spcPts val="1200"/>
              </a:spcBef>
              <a:spcAft>
                <a:spcPts val="0"/>
              </a:spcAft>
              <a:buNone/>
            </a:pPr>
            <a:r>
              <a:t/>
            </a:r>
            <a:endParaRPr b="1" sz="1200">
              <a:solidFill>
                <a:srgbClr val="000000"/>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9"/>
          <p:cNvSpPr txBox="1"/>
          <p:nvPr>
            <p:ph type="title"/>
          </p:nvPr>
        </p:nvSpPr>
        <p:spPr>
          <a:xfrm>
            <a:off x="311700" y="410000"/>
            <a:ext cx="3537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 Performance</a:t>
            </a:r>
            <a:endParaRPr/>
          </a:p>
        </p:txBody>
      </p:sp>
      <p:sp>
        <p:nvSpPr>
          <p:cNvPr id="172" name="Google Shape;172;p29"/>
          <p:cNvSpPr txBox="1"/>
          <p:nvPr>
            <p:ph idx="1" type="body"/>
          </p:nvPr>
        </p:nvSpPr>
        <p:spPr>
          <a:xfrm>
            <a:off x="4413950" y="0"/>
            <a:ext cx="4729800" cy="51435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
                <a:solidFill>
                  <a:srgbClr val="000000"/>
                </a:solidFill>
                <a:latin typeface="Arial"/>
                <a:ea typeface="Arial"/>
                <a:cs typeface="Arial"/>
                <a:sym typeface="Arial"/>
              </a:rPr>
              <a:t>Random Forest Model Summary</a:t>
            </a:r>
            <a:endParaRPr b="1">
              <a:solidFill>
                <a:srgbClr val="000000"/>
              </a:solidFill>
              <a:latin typeface="Arial"/>
              <a:ea typeface="Arial"/>
              <a:cs typeface="Arial"/>
              <a:sym typeface="Arial"/>
            </a:endParaRPr>
          </a:p>
          <a:p>
            <a:pPr indent="0" lvl="0" marL="0" rtl="0" algn="l">
              <a:spcBef>
                <a:spcPts val="1400"/>
              </a:spcBef>
              <a:spcAft>
                <a:spcPts val="0"/>
              </a:spcAft>
              <a:buNone/>
            </a:pPr>
            <a:r>
              <a:rPr b="1" lang="en" sz="1100">
                <a:solidFill>
                  <a:srgbClr val="000000"/>
                </a:solidFill>
                <a:latin typeface="Arial"/>
                <a:ea typeface="Arial"/>
                <a:cs typeface="Arial"/>
                <a:sym typeface="Arial"/>
              </a:rPr>
              <a:t>Accuracy:</a:t>
            </a:r>
            <a:r>
              <a:rPr lang="en" sz="1100">
                <a:solidFill>
                  <a:srgbClr val="000000"/>
                </a:solidFill>
                <a:latin typeface="Arial"/>
                <a:ea typeface="Arial"/>
                <a:cs typeface="Arial"/>
                <a:sym typeface="Arial"/>
              </a:rPr>
              <a:t> 95.7% :</a:t>
            </a:r>
            <a:r>
              <a:rPr lang="en">
                <a:solidFill>
                  <a:srgbClr val="000000"/>
                </a:solidFill>
                <a:latin typeface="Arial"/>
                <a:ea typeface="Arial"/>
                <a:cs typeface="Arial"/>
                <a:sym typeface="Arial"/>
              </a:rPr>
              <a:t>The model correctly predicted stroke occurrences 95.7% of the time.</a:t>
            </a:r>
            <a:endParaRPr>
              <a:solidFill>
                <a:srgbClr val="000000"/>
              </a:solidFill>
              <a:latin typeface="Arial"/>
              <a:ea typeface="Arial"/>
              <a:cs typeface="Arial"/>
              <a:sym typeface="Arial"/>
            </a:endParaRPr>
          </a:p>
          <a:p>
            <a:pPr indent="0" lvl="0" marL="0" rtl="0" algn="l">
              <a:spcBef>
                <a:spcPts val="1400"/>
              </a:spcBef>
              <a:spcAft>
                <a:spcPts val="0"/>
              </a:spcAft>
              <a:buNone/>
            </a:pPr>
            <a:r>
              <a:rPr b="1" lang="en" sz="1100">
                <a:solidFill>
                  <a:srgbClr val="000000"/>
                </a:solidFill>
                <a:latin typeface="Arial"/>
                <a:ea typeface="Arial"/>
                <a:cs typeface="Arial"/>
                <a:sym typeface="Arial"/>
              </a:rPr>
              <a:t>Precision, Recall, F1 Score for Stroke Class (1):</a:t>
            </a:r>
            <a:r>
              <a:rPr lang="en" sz="1100">
                <a:solidFill>
                  <a:srgbClr val="000000"/>
                </a:solidFill>
                <a:latin typeface="Arial"/>
                <a:ea typeface="Arial"/>
                <a:cs typeface="Arial"/>
                <a:sym typeface="Arial"/>
              </a:rPr>
              <a:t> 0.0: </a:t>
            </a:r>
            <a:r>
              <a:rPr lang="en">
                <a:solidFill>
                  <a:srgbClr val="000000"/>
                </a:solidFill>
                <a:latin typeface="Arial"/>
                <a:ea typeface="Arial"/>
                <a:cs typeface="Arial"/>
                <a:sym typeface="Arial"/>
              </a:rPr>
              <a:t>The model did not correctly identify any stroke cases.</a:t>
            </a:r>
            <a:endParaRPr>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ROC AUC Score:</a:t>
            </a:r>
            <a:r>
              <a:rPr lang="en" sz="1100">
                <a:solidFill>
                  <a:srgbClr val="000000"/>
                </a:solidFill>
                <a:latin typeface="Arial"/>
                <a:ea typeface="Arial"/>
                <a:cs typeface="Arial"/>
                <a:sym typeface="Arial"/>
              </a:rPr>
              <a:t> 0.5 :</a:t>
            </a:r>
            <a:r>
              <a:rPr lang="en">
                <a:solidFill>
                  <a:srgbClr val="000000"/>
                </a:solidFill>
                <a:latin typeface="Arial"/>
                <a:ea typeface="Arial"/>
                <a:cs typeface="Arial"/>
                <a:sym typeface="Arial"/>
              </a:rPr>
              <a:t>The model's predictions are no better than random guessing.</a:t>
            </a:r>
            <a:endParaRPr>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b="1" lang="en" sz="1100">
                <a:solidFill>
                  <a:srgbClr val="000000"/>
                </a:solidFill>
                <a:latin typeface="Arial"/>
                <a:ea typeface="Arial"/>
                <a:cs typeface="Arial"/>
                <a:sym typeface="Arial"/>
              </a:rPr>
              <a:t>Confusion Matrix:</a:t>
            </a:r>
            <a:endParaRPr b="1"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True Negatives: 940</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False Positives: 0</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False Negatives: 42</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True Positives: 0</a:t>
            </a:r>
            <a:endParaRPr>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Key Insights:</a:t>
            </a:r>
            <a:endParaRPr b="1"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Despite the high accuracy, the tuned Random Forest model's performance on detecting stroke cases is poor, similar to the Logistic Regression and Decision Tree models. This is likely due to the dataset's imbalance, where the majority class dominates the predictions, leading to misleadingly high accuracy.</a:t>
            </a:r>
            <a:endParaRPr>
              <a:solidFill>
                <a:srgbClr val="000000"/>
              </a:solidFill>
              <a:latin typeface="Arial"/>
              <a:ea typeface="Arial"/>
              <a:cs typeface="Arial"/>
              <a:sym typeface="Arial"/>
            </a:endParaRPr>
          </a:p>
          <a:p>
            <a:pPr indent="0" lvl="0" marL="0" rtl="0" algn="l">
              <a:lnSpc>
                <a:spcPct val="95000"/>
              </a:lnSpc>
              <a:spcBef>
                <a:spcPts val="1200"/>
              </a:spcBef>
              <a:spcAft>
                <a:spcPts val="0"/>
              </a:spcAft>
              <a:buSzPts val="935"/>
              <a:buNone/>
            </a:pPr>
            <a:r>
              <a:t/>
            </a:r>
            <a:endParaRPr b="1" sz="1120">
              <a:solidFill>
                <a:srgbClr val="000000"/>
              </a:solidFill>
              <a:highlight>
                <a:srgbClr val="FFFFFF"/>
              </a:highlight>
              <a:latin typeface="Arial"/>
              <a:ea typeface="Arial"/>
              <a:cs typeface="Arial"/>
              <a:sym typeface="Arial"/>
            </a:endParaRPr>
          </a:p>
          <a:p>
            <a:pPr indent="0" lvl="0" marL="0" rtl="0" algn="l">
              <a:lnSpc>
                <a:spcPct val="95000"/>
              </a:lnSpc>
              <a:spcBef>
                <a:spcPts val="1200"/>
              </a:spcBef>
              <a:spcAft>
                <a:spcPts val="1200"/>
              </a:spcAft>
              <a:buSzPts val="935"/>
              <a:buNone/>
            </a:pPr>
            <a:r>
              <a:t/>
            </a:r>
            <a:endParaRPr sz="1205"/>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Performance</a:t>
            </a:r>
            <a:endParaRPr/>
          </a:p>
        </p:txBody>
      </p:sp>
      <p:sp>
        <p:nvSpPr>
          <p:cNvPr id="178" name="Google Shape;178;p30"/>
          <p:cNvSpPr txBox="1"/>
          <p:nvPr>
            <p:ph idx="1" type="body"/>
          </p:nvPr>
        </p:nvSpPr>
        <p:spPr>
          <a:xfrm>
            <a:off x="4572000" y="0"/>
            <a:ext cx="4166400" cy="5100600"/>
          </a:xfrm>
          <a:prstGeom prst="rect">
            <a:avLst/>
          </a:prstGeom>
        </p:spPr>
        <p:txBody>
          <a:bodyPr anchorCtr="0" anchor="t" bIns="91425" lIns="91425" spcFirstLastPara="1" rIns="91425" wrap="square" tIns="91425">
            <a:normAutofit lnSpcReduction="10000"/>
          </a:bodyPr>
          <a:lstStyle/>
          <a:p>
            <a:pPr indent="0" lvl="0" marL="0" rtl="0" algn="l">
              <a:spcBef>
                <a:spcPts val="1400"/>
              </a:spcBef>
              <a:spcAft>
                <a:spcPts val="0"/>
              </a:spcAft>
              <a:buNone/>
            </a:pPr>
            <a:r>
              <a:rPr b="1" lang="en">
                <a:solidFill>
                  <a:srgbClr val="000000"/>
                </a:solidFill>
                <a:latin typeface="Arial"/>
                <a:ea typeface="Arial"/>
                <a:cs typeface="Arial"/>
                <a:sym typeface="Arial"/>
              </a:rPr>
              <a:t>Logistic Regression Model Summary</a:t>
            </a:r>
            <a:endParaRPr b="1">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b="1" lang="en" sz="1100">
                <a:solidFill>
                  <a:srgbClr val="000000"/>
                </a:solidFill>
                <a:latin typeface="Arial"/>
                <a:ea typeface="Arial"/>
                <a:cs typeface="Arial"/>
                <a:sym typeface="Arial"/>
              </a:rPr>
              <a:t>Accuracy:</a:t>
            </a:r>
            <a:r>
              <a:rPr lang="en" sz="1100">
                <a:solidFill>
                  <a:srgbClr val="000000"/>
                </a:solidFill>
                <a:latin typeface="Arial"/>
                <a:ea typeface="Arial"/>
                <a:cs typeface="Arial"/>
                <a:sym typeface="Arial"/>
              </a:rPr>
              <a:t> 95.7%</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The model correctly predicted stroke occurrences 95.7% of the time.</a:t>
            </a:r>
            <a:endParaRPr>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Precision for Stroke Class (1):</a:t>
            </a:r>
            <a:r>
              <a:rPr lang="en" sz="1100">
                <a:solidFill>
                  <a:srgbClr val="000000"/>
                </a:solidFill>
                <a:latin typeface="Arial"/>
                <a:ea typeface="Arial"/>
                <a:cs typeface="Arial"/>
                <a:sym typeface="Arial"/>
              </a:rPr>
              <a:t> 0.0</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The model did not correctly identify any stroke cases.</a:t>
            </a:r>
            <a:endParaRPr>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Recall for Stroke Class (1):</a:t>
            </a:r>
            <a:r>
              <a:rPr lang="en" sz="1100">
                <a:solidFill>
                  <a:srgbClr val="000000"/>
                </a:solidFill>
                <a:latin typeface="Arial"/>
                <a:ea typeface="Arial"/>
                <a:cs typeface="Arial"/>
                <a:sym typeface="Arial"/>
              </a:rPr>
              <a:t> 0.0</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The model failed to detect any actual stroke cases.</a:t>
            </a:r>
            <a:endParaRPr>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F1 Score:</a:t>
            </a:r>
            <a:r>
              <a:rPr lang="en" sz="1100">
                <a:solidFill>
                  <a:srgbClr val="000000"/>
                </a:solidFill>
                <a:latin typeface="Arial"/>
                <a:ea typeface="Arial"/>
                <a:cs typeface="Arial"/>
                <a:sym typeface="Arial"/>
              </a:rPr>
              <a:t> 0.0</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The harmonic mean of precision and recall, indicating no balance between precision and recall for stroke cases.</a:t>
            </a:r>
            <a:endParaRPr>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ROC AUC Score:</a:t>
            </a:r>
            <a:r>
              <a:rPr lang="en" sz="1100">
                <a:solidFill>
                  <a:srgbClr val="000000"/>
                </a:solidFill>
                <a:latin typeface="Arial"/>
                <a:ea typeface="Arial"/>
                <a:cs typeface="Arial"/>
                <a:sym typeface="Arial"/>
              </a:rPr>
              <a:t> 0.5</a:t>
            </a:r>
            <a:endParaRPr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The model's ability to distinguish between stroke and non-stroke cases is no better than random guessing.</a:t>
            </a:r>
            <a:endParaRPr>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b="1" lang="en" sz="1100">
                <a:solidFill>
                  <a:srgbClr val="000000"/>
                </a:solidFill>
                <a:latin typeface="Arial"/>
                <a:ea typeface="Arial"/>
                <a:cs typeface="Arial"/>
                <a:sym typeface="Arial"/>
              </a:rPr>
              <a:t>Confusion Matrix:</a:t>
            </a:r>
            <a:endParaRPr b="1" sz="1100">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True Negatives: 940</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False Positives: 0</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False Negatives: 42</a:t>
            </a:r>
            <a:endParaRPr>
              <a:solidFill>
                <a:srgbClr val="000000"/>
              </a:solidFill>
              <a:latin typeface="Arial"/>
              <a:ea typeface="Arial"/>
              <a:cs typeface="Arial"/>
              <a:sym typeface="Arial"/>
            </a:endParaRPr>
          </a:p>
          <a:p>
            <a:pPr indent="-298450" lvl="1" marL="914400" rtl="0" algn="l">
              <a:spcBef>
                <a:spcPts val="0"/>
              </a:spcBef>
              <a:spcAft>
                <a:spcPts val="0"/>
              </a:spcAft>
              <a:buClr>
                <a:srgbClr val="000000"/>
              </a:buClr>
              <a:buSzPts val="1100"/>
              <a:buFont typeface="Arial"/>
              <a:buChar char="○"/>
            </a:pPr>
            <a:r>
              <a:rPr lang="en">
                <a:solidFill>
                  <a:srgbClr val="000000"/>
                </a:solidFill>
                <a:latin typeface="Arial"/>
                <a:ea typeface="Arial"/>
                <a:cs typeface="Arial"/>
                <a:sym typeface="Arial"/>
              </a:rPr>
              <a:t>True Positives: 0</a:t>
            </a:r>
            <a:endParaRPr>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1"/>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Model Performance</a:t>
            </a:r>
            <a:endParaRPr/>
          </a:p>
        </p:txBody>
      </p:sp>
      <p:sp>
        <p:nvSpPr>
          <p:cNvPr id="184" name="Google Shape;184;p31"/>
          <p:cNvSpPr txBox="1"/>
          <p:nvPr>
            <p:ph idx="1" type="body"/>
          </p:nvPr>
        </p:nvSpPr>
        <p:spPr>
          <a:xfrm>
            <a:off x="4444475" y="0"/>
            <a:ext cx="4699500" cy="5143500"/>
          </a:xfrm>
          <a:prstGeom prst="rect">
            <a:avLst/>
          </a:prstGeom>
        </p:spPr>
        <p:txBody>
          <a:bodyPr anchorCtr="0" anchor="t" bIns="91425" lIns="91425" spcFirstLastPara="1" rIns="91425" wrap="square" tIns="91425">
            <a:noAutofit/>
          </a:bodyPr>
          <a:lstStyle/>
          <a:p>
            <a:pPr indent="0" lvl="0" marL="0" rtl="0" algn="l">
              <a:lnSpc>
                <a:spcPct val="80000"/>
              </a:lnSpc>
              <a:spcBef>
                <a:spcPts val="1400"/>
              </a:spcBef>
              <a:spcAft>
                <a:spcPts val="0"/>
              </a:spcAft>
              <a:buSzPts val="440"/>
              <a:buNone/>
            </a:pPr>
            <a:r>
              <a:rPr b="1" lang="en" sz="1040">
                <a:solidFill>
                  <a:srgbClr val="000000"/>
                </a:solidFill>
                <a:latin typeface="Arial"/>
                <a:ea typeface="Arial"/>
                <a:cs typeface="Arial"/>
                <a:sym typeface="Arial"/>
              </a:rPr>
              <a:t>Gradient Boosting Model Summary</a:t>
            </a:r>
            <a:endParaRPr b="1"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b="1" lang="en" sz="1040">
                <a:solidFill>
                  <a:srgbClr val="000000"/>
                </a:solidFill>
                <a:latin typeface="Arial"/>
                <a:ea typeface="Arial"/>
                <a:cs typeface="Arial"/>
                <a:sym typeface="Arial"/>
              </a:rPr>
              <a:t>Accuracy:</a:t>
            </a:r>
            <a:r>
              <a:rPr lang="en" sz="1040">
                <a:solidFill>
                  <a:srgbClr val="000000"/>
                </a:solidFill>
                <a:latin typeface="Arial"/>
                <a:ea typeface="Arial"/>
                <a:cs typeface="Arial"/>
                <a:sym typeface="Arial"/>
              </a:rPr>
              <a:t> 95.3% : The model correctly predicted stroke occurrences 95.3% of the time.</a:t>
            </a:r>
            <a:endParaRPr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b="1" lang="en" sz="1040">
                <a:solidFill>
                  <a:srgbClr val="000000"/>
                </a:solidFill>
                <a:latin typeface="Arial"/>
                <a:ea typeface="Arial"/>
                <a:cs typeface="Arial"/>
                <a:sym typeface="Arial"/>
              </a:rPr>
              <a:t>Precision for Stroke Class (1):</a:t>
            </a:r>
            <a:r>
              <a:rPr lang="en" sz="1040">
                <a:solidFill>
                  <a:srgbClr val="000000"/>
                </a:solidFill>
                <a:latin typeface="Arial"/>
                <a:ea typeface="Arial"/>
                <a:cs typeface="Arial"/>
                <a:sym typeface="Arial"/>
              </a:rPr>
              <a:t> 0.167 : When the model predicts a stroke, it is correct 16.7% of the time.</a:t>
            </a:r>
            <a:endParaRPr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b="1" lang="en" sz="1040">
                <a:solidFill>
                  <a:srgbClr val="000000"/>
                </a:solidFill>
                <a:latin typeface="Arial"/>
                <a:ea typeface="Arial"/>
                <a:cs typeface="Arial"/>
                <a:sym typeface="Arial"/>
              </a:rPr>
              <a:t>Recall for Stroke Class (1):</a:t>
            </a:r>
            <a:r>
              <a:rPr lang="en" sz="1040">
                <a:solidFill>
                  <a:srgbClr val="000000"/>
                </a:solidFill>
                <a:latin typeface="Arial"/>
                <a:ea typeface="Arial"/>
                <a:cs typeface="Arial"/>
                <a:sym typeface="Arial"/>
              </a:rPr>
              <a:t> 0.024 : The model identified only 2.4% of the actual stroke cases.</a:t>
            </a:r>
            <a:endParaRPr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b="1" lang="en" sz="1040">
                <a:solidFill>
                  <a:srgbClr val="000000"/>
                </a:solidFill>
                <a:latin typeface="Arial"/>
                <a:ea typeface="Arial"/>
                <a:cs typeface="Arial"/>
                <a:sym typeface="Arial"/>
              </a:rPr>
              <a:t>F1 Score:</a:t>
            </a:r>
            <a:r>
              <a:rPr lang="en" sz="1040">
                <a:solidFill>
                  <a:srgbClr val="000000"/>
                </a:solidFill>
                <a:latin typeface="Arial"/>
                <a:ea typeface="Arial"/>
                <a:cs typeface="Arial"/>
                <a:sym typeface="Arial"/>
              </a:rPr>
              <a:t> 0.042 : The harmonic mean of precision and recall, indicating a balance of 4.2%.</a:t>
            </a:r>
            <a:endParaRPr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b="1" lang="en" sz="1040">
                <a:solidFill>
                  <a:srgbClr val="000000"/>
                </a:solidFill>
                <a:latin typeface="Arial"/>
                <a:ea typeface="Arial"/>
                <a:cs typeface="Arial"/>
                <a:sym typeface="Arial"/>
              </a:rPr>
              <a:t>ROC AUC Score:</a:t>
            </a:r>
            <a:r>
              <a:rPr lang="en" sz="1040">
                <a:solidFill>
                  <a:srgbClr val="000000"/>
                </a:solidFill>
                <a:latin typeface="Arial"/>
                <a:ea typeface="Arial"/>
                <a:cs typeface="Arial"/>
                <a:sym typeface="Arial"/>
              </a:rPr>
              <a:t> 0.509 : The model's ability to distinguish between stroke and non-stroke cases is only slightly better than random guessing.</a:t>
            </a:r>
            <a:endParaRPr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b="1" lang="en" sz="1040">
                <a:solidFill>
                  <a:srgbClr val="000000"/>
                </a:solidFill>
                <a:latin typeface="Arial"/>
                <a:ea typeface="Arial"/>
                <a:cs typeface="Arial"/>
                <a:sym typeface="Arial"/>
              </a:rPr>
              <a:t>Confusion Matrix:</a:t>
            </a:r>
            <a:endParaRPr b="1"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lang="en" sz="1040">
                <a:solidFill>
                  <a:srgbClr val="000000"/>
                </a:solidFill>
                <a:latin typeface="Arial"/>
                <a:ea typeface="Arial"/>
                <a:cs typeface="Arial"/>
                <a:sym typeface="Arial"/>
              </a:rPr>
              <a:t>True Negatives: 935</a:t>
            </a:r>
            <a:endParaRPr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lang="en" sz="1040">
                <a:solidFill>
                  <a:srgbClr val="000000"/>
                </a:solidFill>
                <a:latin typeface="Arial"/>
                <a:ea typeface="Arial"/>
                <a:cs typeface="Arial"/>
                <a:sym typeface="Arial"/>
              </a:rPr>
              <a:t>False Positives: 5</a:t>
            </a:r>
            <a:endParaRPr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lang="en" sz="1040">
                <a:solidFill>
                  <a:srgbClr val="000000"/>
                </a:solidFill>
                <a:latin typeface="Arial"/>
                <a:ea typeface="Arial"/>
                <a:cs typeface="Arial"/>
                <a:sym typeface="Arial"/>
              </a:rPr>
              <a:t>False Negatives: 41</a:t>
            </a:r>
            <a:endParaRPr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lang="en" sz="1040">
                <a:solidFill>
                  <a:srgbClr val="000000"/>
                </a:solidFill>
                <a:latin typeface="Arial"/>
                <a:ea typeface="Arial"/>
                <a:cs typeface="Arial"/>
                <a:sym typeface="Arial"/>
              </a:rPr>
              <a:t>True Positives: 1</a:t>
            </a:r>
            <a:endParaRPr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b="1" lang="en" sz="1040">
                <a:solidFill>
                  <a:srgbClr val="000000"/>
                </a:solidFill>
                <a:latin typeface="Arial"/>
                <a:ea typeface="Arial"/>
                <a:cs typeface="Arial"/>
                <a:sym typeface="Arial"/>
              </a:rPr>
              <a:t>Key Insights:</a:t>
            </a:r>
            <a:endParaRPr b="1" sz="1040">
              <a:solidFill>
                <a:srgbClr val="000000"/>
              </a:solidFill>
              <a:latin typeface="Arial"/>
              <a:ea typeface="Arial"/>
              <a:cs typeface="Arial"/>
              <a:sym typeface="Arial"/>
            </a:endParaRPr>
          </a:p>
          <a:p>
            <a:pPr indent="0" lvl="0" marL="0" rtl="0" algn="l">
              <a:lnSpc>
                <a:spcPct val="80000"/>
              </a:lnSpc>
              <a:spcBef>
                <a:spcPts val="1200"/>
              </a:spcBef>
              <a:spcAft>
                <a:spcPts val="0"/>
              </a:spcAft>
              <a:buSzPts val="440"/>
              <a:buNone/>
            </a:pPr>
            <a:r>
              <a:rPr lang="en" sz="1040">
                <a:solidFill>
                  <a:srgbClr val="000000"/>
                </a:solidFill>
                <a:latin typeface="Arial"/>
                <a:ea typeface="Arial"/>
                <a:cs typeface="Arial"/>
                <a:sym typeface="Arial"/>
              </a:rPr>
              <a:t>The Gradient Boosting model performs slightly better than the tuned Random Forest model in terms of precision, but it still struggles with low recall and F1 score for stroke cases. The ROC AUC score indicates marginal improvement over random guessing. This suggests that while the Gradient Boosting model has some potential, it still requires further tuning or additional data to improve its effectiveness in stroke prediction.</a:t>
            </a:r>
            <a:endParaRPr sz="1040">
              <a:solidFill>
                <a:srgbClr val="000000"/>
              </a:solidFill>
              <a:latin typeface="Arial"/>
              <a:ea typeface="Arial"/>
              <a:cs typeface="Arial"/>
              <a:sym typeface="Arial"/>
            </a:endParaRPr>
          </a:p>
          <a:p>
            <a:pPr indent="0" lvl="0" marL="0" rtl="0" algn="l">
              <a:lnSpc>
                <a:spcPct val="95000"/>
              </a:lnSpc>
              <a:spcBef>
                <a:spcPts val="1200"/>
              </a:spcBef>
              <a:spcAft>
                <a:spcPts val="1200"/>
              </a:spcAft>
              <a:buSzPts val="440"/>
              <a:buNone/>
            </a:pPr>
            <a:r>
              <a:t/>
            </a:r>
            <a:endParaRPr sz="62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73" name="Google Shape;73;p1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fontScale="47500"/>
          </a:bodyPr>
          <a:lstStyle/>
          <a:p>
            <a:pPr indent="0" lvl="0" marL="0" rtl="0" algn="l">
              <a:lnSpc>
                <a:spcPct val="150000"/>
              </a:lnSpc>
              <a:spcBef>
                <a:spcPts val="0"/>
              </a:spcBef>
              <a:spcAft>
                <a:spcPts val="0"/>
              </a:spcAft>
              <a:buNone/>
            </a:pPr>
            <a:r>
              <a:rPr b="1" lang="en" sz="2727">
                <a:solidFill>
                  <a:srgbClr val="000000"/>
                </a:solidFill>
                <a:latin typeface="Arial"/>
                <a:ea typeface="Arial"/>
                <a:cs typeface="Arial"/>
                <a:sym typeface="Arial"/>
              </a:rPr>
              <a:t>Overview:</a:t>
            </a:r>
            <a:endParaRPr sz="2727">
              <a:solidFill>
                <a:srgbClr val="000000"/>
              </a:solidFill>
              <a:latin typeface="Arial"/>
              <a:ea typeface="Arial"/>
              <a:cs typeface="Arial"/>
              <a:sym typeface="Arial"/>
            </a:endParaRPr>
          </a:p>
          <a:p>
            <a:pPr indent="-228600" lvl="0" marL="457200" rtl="0" algn="l">
              <a:lnSpc>
                <a:spcPct val="150000"/>
              </a:lnSpc>
              <a:spcBef>
                <a:spcPts val="1200"/>
              </a:spcBef>
              <a:spcAft>
                <a:spcPts val="0"/>
              </a:spcAft>
              <a:buNone/>
            </a:pPr>
            <a:r>
              <a:rPr b="1" lang="en" sz="2727">
                <a:solidFill>
                  <a:srgbClr val="000000"/>
                </a:solidFill>
                <a:latin typeface="Arial"/>
                <a:ea typeface="Arial"/>
                <a:cs typeface="Arial"/>
                <a:sym typeface="Arial"/>
              </a:rPr>
              <a:t>Project Objective:</a:t>
            </a:r>
            <a:endParaRPr b="1" sz="2727">
              <a:solidFill>
                <a:srgbClr val="000000"/>
              </a:solidFill>
              <a:latin typeface="Arial"/>
              <a:ea typeface="Arial"/>
              <a:cs typeface="Arial"/>
              <a:sym typeface="Arial"/>
            </a:endParaRPr>
          </a:p>
          <a:p>
            <a:pPr indent="-310853" lvl="0" marL="457200" rtl="0" algn="l">
              <a:lnSpc>
                <a:spcPct val="150000"/>
              </a:lnSpc>
              <a:spcBef>
                <a:spcPts val="1200"/>
              </a:spcBef>
              <a:spcAft>
                <a:spcPts val="0"/>
              </a:spcAft>
              <a:buClr>
                <a:srgbClr val="000000"/>
              </a:buClr>
              <a:buSzPct val="100000"/>
              <a:buFont typeface="Arial"/>
              <a:buChar char="●"/>
            </a:pPr>
            <a:r>
              <a:rPr lang="en" sz="2727">
                <a:solidFill>
                  <a:srgbClr val="000000"/>
                </a:solidFill>
                <a:latin typeface="Arial"/>
                <a:ea typeface="Arial"/>
                <a:cs typeface="Arial"/>
                <a:sym typeface="Arial"/>
              </a:rPr>
              <a:t>Predict the likelihood of stroke occurrences in patients using machine learning classification models.</a:t>
            </a:r>
            <a:endParaRPr sz="2727">
              <a:solidFill>
                <a:srgbClr val="000000"/>
              </a:solidFill>
              <a:latin typeface="Arial"/>
              <a:ea typeface="Arial"/>
              <a:cs typeface="Arial"/>
              <a:sym typeface="Arial"/>
            </a:endParaRPr>
          </a:p>
          <a:p>
            <a:pPr indent="-310853" lvl="0" marL="457200" rtl="0" algn="l">
              <a:lnSpc>
                <a:spcPct val="150000"/>
              </a:lnSpc>
              <a:spcBef>
                <a:spcPts val="0"/>
              </a:spcBef>
              <a:spcAft>
                <a:spcPts val="0"/>
              </a:spcAft>
              <a:buClr>
                <a:srgbClr val="000000"/>
              </a:buClr>
              <a:buSzPct val="100000"/>
              <a:buFont typeface="Arial"/>
              <a:buChar char="●"/>
            </a:pPr>
            <a:r>
              <a:rPr lang="en" sz="2727">
                <a:solidFill>
                  <a:srgbClr val="000000"/>
                </a:solidFill>
                <a:latin typeface="Arial"/>
                <a:ea typeface="Arial"/>
                <a:cs typeface="Arial"/>
                <a:sym typeface="Arial"/>
              </a:rPr>
              <a:t>Leverage data science techniques to build, evaluate, and optimize models.</a:t>
            </a:r>
            <a:endParaRPr sz="2727">
              <a:solidFill>
                <a:srgbClr val="000000"/>
              </a:solidFill>
              <a:latin typeface="Arial"/>
              <a:ea typeface="Arial"/>
              <a:cs typeface="Arial"/>
              <a:sym typeface="Arial"/>
            </a:endParaRPr>
          </a:p>
          <a:p>
            <a:pPr indent="-310853" lvl="0" marL="457200" rtl="0" algn="l">
              <a:lnSpc>
                <a:spcPct val="150000"/>
              </a:lnSpc>
              <a:spcBef>
                <a:spcPts val="0"/>
              </a:spcBef>
              <a:spcAft>
                <a:spcPts val="0"/>
              </a:spcAft>
              <a:buClr>
                <a:srgbClr val="000000"/>
              </a:buClr>
              <a:buSzPct val="100000"/>
              <a:buFont typeface="Arial"/>
              <a:buChar char="●"/>
            </a:pPr>
            <a:r>
              <a:rPr lang="en" sz="2727">
                <a:solidFill>
                  <a:srgbClr val="000000"/>
                </a:solidFill>
                <a:latin typeface="Arial"/>
                <a:ea typeface="Arial"/>
                <a:cs typeface="Arial"/>
                <a:sym typeface="Arial"/>
              </a:rPr>
              <a:t>Assist healthcare providers in identifying high-risk individuals.</a:t>
            </a:r>
            <a:endParaRPr sz="2727">
              <a:solidFill>
                <a:srgbClr val="000000"/>
              </a:solidFill>
              <a:latin typeface="Arial"/>
              <a:ea typeface="Arial"/>
              <a:cs typeface="Arial"/>
              <a:sym typeface="Arial"/>
            </a:endParaRPr>
          </a:p>
          <a:p>
            <a:pPr indent="-310853" lvl="0" marL="457200" rtl="0" algn="l">
              <a:lnSpc>
                <a:spcPct val="150000"/>
              </a:lnSpc>
              <a:spcBef>
                <a:spcPts val="0"/>
              </a:spcBef>
              <a:spcAft>
                <a:spcPts val="0"/>
              </a:spcAft>
              <a:buClr>
                <a:srgbClr val="000000"/>
              </a:buClr>
              <a:buSzPct val="100000"/>
              <a:buFont typeface="Arial"/>
              <a:buChar char="●"/>
            </a:pPr>
            <a:r>
              <a:rPr lang="en" sz="2727">
                <a:solidFill>
                  <a:srgbClr val="000000"/>
                </a:solidFill>
                <a:latin typeface="Arial"/>
                <a:ea typeface="Arial"/>
                <a:cs typeface="Arial"/>
                <a:sym typeface="Arial"/>
              </a:rPr>
              <a:t>Potentially save lives through early intervention.</a:t>
            </a:r>
            <a:endParaRPr sz="2727">
              <a:solidFill>
                <a:srgbClr val="000000"/>
              </a:solidFill>
              <a:latin typeface="Arial"/>
              <a:ea typeface="Arial"/>
              <a:cs typeface="Arial"/>
              <a:sym typeface="Arial"/>
            </a:endParaRPr>
          </a:p>
          <a:p>
            <a:pPr indent="0" lvl="0" marL="457200" rtl="0" algn="l">
              <a:spcBef>
                <a:spcPts val="1200"/>
              </a:spcBef>
              <a:spcAft>
                <a:spcPts val="0"/>
              </a:spcAft>
              <a:buNone/>
            </a:pPr>
            <a:r>
              <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Recommendations</a:t>
            </a:r>
            <a:endParaRPr/>
          </a:p>
        </p:txBody>
      </p:sp>
      <p:sp>
        <p:nvSpPr>
          <p:cNvPr id="190" name="Google Shape;190;p3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b="1" sz="1400">
              <a:solidFill>
                <a:srgbClr val="000000"/>
              </a:solidFill>
              <a:latin typeface="Arial"/>
              <a:ea typeface="Arial"/>
              <a:cs typeface="Arial"/>
              <a:sym typeface="Arial"/>
            </a:endParaRPr>
          </a:p>
          <a:p>
            <a:pPr indent="-317500" lvl="0" marL="457200" rtl="0" algn="l">
              <a:spcBef>
                <a:spcPts val="1200"/>
              </a:spcBef>
              <a:spcAft>
                <a:spcPts val="0"/>
              </a:spcAft>
              <a:buClr>
                <a:srgbClr val="000000"/>
              </a:buClr>
              <a:buSzPts val="1400"/>
              <a:buFont typeface="Arial"/>
              <a:buChar char="●"/>
            </a:pPr>
            <a:r>
              <a:rPr lang="en" sz="1400">
                <a:solidFill>
                  <a:srgbClr val="000000"/>
                </a:solidFill>
                <a:latin typeface="Arial"/>
                <a:ea typeface="Arial"/>
                <a:cs typeface="Arial"/>
                <a:sym typeface="Arial"/>
              </a:rPr>
              <a:t>Identifying patients at high risk of stroke early can help us prevent strokes before they occur.</a:t>
            </a:r>
            <a:endParaRPr sz="1400">
              <a:solidFill>
                <a:srgbClr val="000000"/>
              </a:solidFill>
              <a:latin typeface="Arial"/>
              <a:ea typeface="Arial"/>
              <a:cs typeface="Arial"/>
              <a:sym typeface="Arial"/>
            </a:endParaRPr>
          </a:p>
          <a:p>
            <a:pPr indent="0" lvl="0" marL="0" rtl="0" algn="l">
              <a:spcBef>
                <a:spcPts val="1200"/>
              </a:spcBef>
              <a:spcAft>
                <a:spcPts val="0"/>
              </a:spcAft>
              <a:buNone/>
            </a:pPr>
            <a:r>
              <a:t/>
            </a:r>
            <a:endParaRPr sz="1400">
              <a:solidFill>
                <a:srgbClr val="000000"/>
              </a:solidFill>
              <a:latin typeface="Arial"/>
              <a:ea typeface="Arial"/>
              <a:cs typeface="Arial"/>
              <a:sym typeface="Arial"/>
            </a:endParaRPr>
          </a:p>
          <a:p>
            <a:pPr indent="-317500" lvl="0" marL="457200" rtl="0" algn="l">
              <a:spcBef>
                <a:spcPts val="1200"/>
              </a:spcBef>
              <a:spcAft>
                <a:spcPts val="0"/>
              </a:spcAft>
              <a:buClr>
                <a:srgbClr val="000000"/>
              </a:buClr>
              <a:buSzPts val="1400"/>
              <a:buFont typeface="Arial"/>
              <a:buChar char="●"/>
            </a:pPr>
            <a:r>
              <a:rPr lang="en" sz="1400">
                <a:solidFill>
                  <a:srgbClr val="000000"/>
                </a:solidFill>
                <a:latin typeface="Arial"/>
                <a:ea typeface="Arial"/>
                <a:cs typeface="Arial"/>
                <a:sym typeface="Arial"/>
              </a:rPr>
              <a:t>Our analysis provides insights into which factors contribute most to stroke risk, such as hypertension and age.</a:t>
            </a:r>
            <a:endParaRPr sz="14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3"/>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Next Steps</a:t>
            </a:r>
            <a:endParaRPr/>
          </a:p>
        </p:txBody>
      </p:sp>
      <p:sp>
        <p:nvSpPr>
          <p:cNvPr id="196" name="Google Shape;196;p33"/>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b="1" sz="1100">
              <a:solidFill>
                <a:srgbClr val="000000"/>
              </a:solidFill>
              <a:latin typeface="Arial"/>
              <a:ea typeface="Arial"/>
              <a:cs typeface="Arial"/>
              <a:sym typeface="Arial"/>
            </a:endParaRPr>
          </a:p>
          <a:p>
            <a:pPr indent="-323850" lvl="0" marL="457200" rtl="0" algn="l">
              <a:spcBef>
                <a:spcPts val="1200"/>
              </a:spcBef>
              <a:spcAft>
                <a:spcPts val="0"/>
              </a:spcAft>
              <a:buClr>
                <a:srgbClr val="000000"/>
              </a:buClr>
              <a:buSzPts val="1500"/>
              <a:buFont typeface="Arial"/>
              <a:buChar char="●"/>
            </a:pPr>
            <a:r>
              <a:rPr lang="en" sz="1500">
                <a:solidFill>
                  <a:srgbClr val="000000"/>
                </a:solidFill>
                <a:latin typeface="Arial"/>
                <a:ea typeface="Arial"/>
                <a:cs typeface="Arial"/>
                <a:sym typeface="Arial"/>
              </a:rPr>
              <a:t>We can further improve our models by collecting more data and refining our algorithms.</a:t>
            </a:r>
            <a:endParaRPr sz="1500">
              <a:solidFill>
                <a:srgbClr val="000000"/>
              </a:solidFill>
              <a:latin typeface="Arial"/>
              <a:ea typeface="Arial"/>
              <a:cs typeface="Arial"/>
              <a:sym typeface="Arial"/>
            </a:endParaRPr>
          </a:p>
          <a:p>
            <a:pPr indent="0" lvl="0" marL="0" rtl="0" algn="l">
              <a:spcBef>
                <a:spcPts val="1200"/>
              </a:spcBef>
              <a:spcAft>
                <a:spcPts val="0"/>
              </a:spcAft>
              <a:buNone/>
            </a:pPr>
            <a:r>
              <a:t/>
            </a:r>
            <a:endParaRPr sz="1500">
              <a:solidFill>
                <a:srgbClr val="000000"/>
              </a:solidFill>
              <a:latin typeface="Arial"/>
              <a:ea typeface="Arial"/>
              <a:cs typeface="Arial"/>
              <a:sym typeface="Arial"/>
            </a:endParaRPr>
          </a:p>
          <a:p>
            <a:pPr indent="0" lvl="0" marL="0" rtl="0" algn="l">
              <a:spcBef>
                <a:spcPts val="1200"/>
              </a:spcBef>
              <a:spcAft>
                <a:spcPts val="0"/>
              </a:spcAft>
              <a:buNone/>
            </a:pPr>
            <a:r>
              <a:t/>
            </a:r>
            <a:endParaRPr sz="1500">
              <a:solidFill>
                <a:srgbClr val="000000"/>
              </a:solidFill>
              <a:latin typeface="Arial"/>
              <a:ea typeface="Arial"/>
              <a:cs typeface="Arial"/>
              <a:sym typeface="Arial"/>
            </a:endParaRPr>
          </a:p>
          <a:p>
            <a:pPr indent="-323850" lvl="0" marL="457200" rtl="0" algn="l">
              <a:spcBef>
                <a:spcPts val="1200"/>
              </a:spcBef>
              <a:spcAft>
                <a:spcPts val="0"/>
              </a:spcAft>
              <a:buClr>
                <a:srgbClr val="000000"/>
              </a:buClr>
              <a:buSzPts val="1500"/>
              <a:buFont typeface="Arial"/>
              <a:buChar char="●"/>
            </a:pPr>
            <a:r>
              <a:rPr lang="en" sz="1500">
                <a:solidFill>
                  <a:srgbClr val="000000"/>
                </a:solidFill>
                <a:latin typeface="Arial"/>
                <a:ea typeface="Arial"/>
                <a:cs typeface="Arial"/>
                <a:sym typeface="Arial"/>
              </a:rPr>
              <a:t>Implementing these models in clinical settings could help doctors identify high-risk patients.</a:t>
            </a:r>
            <a:endParaRPr sz="15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Thank you.</a:t>
            </a:r>
            <a:endParaRPr/>
          </a:p>
        </p:txBody>
      </p:sp>
      <p:sp>
        <p:nvSpPr>
          <p:cNvPr id="202" name="Google Shape;202;p3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t/>
            </a:r>
            <a:endParaRPr b="1"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 sz="1700">
                <a:solidFill>
                  <a:srgbClr val="000000"/>
                </a:solidFill>
                <a:latin typeface="Arial"/>
                <a:ea typeface="Arial"/>
                <a:cs typeface="Arial"/>
                <a:sym typeface="Arial"/>
              </a:rPr>
              <a:t>We are happy to answer any questions you may have.</a:t>
            </a:r>
            <a:endParaRPr sz="1700">
              <a:solidFill>
                <a:srgbClr val="000000"/>
              </a:solidFill>
              <a:latin typeface="Arial"/>
              <a:ea typeface="Arial"/>
              <a:cs typeface="Arial"/>
              <a:sym typeface="Arial"/>
            </a:endParaRPr>
          </a:p>
          <a:p>
            <a:pPr indent="0" lvl="0" marL="0" rtl="0" algn="l">
              <a:spcBef>
                <a:spcPts val="1200"/>
              </a:spcBef>
              <a:spcAft>
                <a:spcPts val="0"/>
              </a:spcAft>
              <a:buNone/>
            </a:pPr>
            <a:r>
              <a:t/>
            </a:r>
            <a:endParaRPr sz="1700">
              <a:solidFill>
                <a:srgbClr val="000000"/>
              </a:solidFill>
              <a:latin typeface="Arial"/>
              <a:ea typeface="Arial"/>
              <a:cs typeface="Arial"/>
              <a:sym typeface="Arial"/>
            </a:endParaRPr>
          </a:p>
          <a:p>
            <a:pPr indent="0" lvl="0" marL="0" rtl="0" algn="l">
              <a:spcBef>
                <a:spcPts val="1200"/>
              </a:spcBef>
              <a:spcAft>
                <a:spcPts val="0"/>
              </a:spcAft>
              <a:buNone/>
            </a:pPr>
            <a:r>
              <a:t/>
            </a:r>
            <a:endParaRPr sz="1700">
              <a:solidFill>
                <a:srgbClr val="000000"/>
              </a:solidFill>
              <a:latin typeface="Arial"/>
              <a:ea typeface="Arial"/>
              <a:cs typeface="Arial"/>
              <a:sym typeface="Arial"/>
            </a:endParaRPr>
          </a:p>
          <a:p>
            <a:pPr indent="-336550" lvl="0" marL="457200" rtl="0" algn="l">
              <a:spcBef>
                <a:spcPts val="1200"/>
              </a:spcBef>
              <a:spcAft>
                <a:spcPts val="0"/>
              </a:spcAft>
              <a:buClr>
                <a:srgbClr val="000000"/>
              </a:buClr>
              <a:buSzPts val="1700"/>
              <a:buFont typeface="Arial"/>
              <a:buChar char="●"/>
            </a:pPr>
            <a:r>
              <a:rPr lang="en" sz="1700">
                <a:solidFill>
                  <a:srgbClr val="000000"/>
                </a:solidFill>
                <a:latin typeface="Arial"/>
                <a:ea typeface="Arial"/>
                <a:cs typeface="Arial"/>
                <a:sym typeface="Arial"/>
              </a:rPr>
              <a:t>Thank you for your attention and interest in our project!</a:t>
            </a:r>
            <a:endParaRPr sz="1700">
              <a:solidFill>
                <a:srgbClr val="000000"/>
              </a:solidFill>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Business and Data Understanding</a:t>
            </a:r>
            <a:endParaRPr/>
          </a:p>
        </p:txBody>
      </p:sp>
      <p:sp>
        <p:nvSpPr>
          <p:cNvPr id="79" name="Google Shape;79;p15"/>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None/>
            </a:pPr>
            <a:r>
              <a:rPr b="1" lang="en">
                <a:latin typeface="Arial"/>
                <a:ea typeface="Arial"/>
                <a:cs typeface="Arial"/>
                <a:sym typeface="Arial"/>
              </a:rPr>
              <a:t>Problem Definition</a:t>
            </a:r>
            <a:endParaRPr b="1">
              <a:latin typeface="Arial"/>
              <a:ea typeface="Arial"/>
              <a:cs typeface="Arial"/>
              <a:sym typeface="Arial"/>
            </a:endParaRPr>
          </a:p>
          <a:p>
            <a:pPr indent="-310635" lvl="0" marL="457200" rtl="0" algn="l">
              <a:lnSpc>
                <a:spcPct val="115000"/>
              </a:lnSpc>
              <a:spcBef>
                <a:spcPts val="1200"/>
              </a:spcBef>
              <a:spcAft>
                <a:spcPts val="0"/>
              </a:spcAft>
              <a:buSzPts val="1292"/>
              <a:buFont typeface="Arial"/>
              <a:buChar char="●"/>
            </a:pPr>
            <a:r>
              <a:rPr lang="en" sz="1291">
                <a:latin typeface="Arial"/>
                <a:ea typeface="Arial"/>
                <a:cs typeface="Arial"/>
                <a:sym typeface="Arial"/>
              </a:rPr>
              <a:t>Identifying the Need for Predicting Stroke Occurrences</a:t>
            </a:r>
            <a:endParaRPr sz="1291">
              <a:latin typeface="Arial"/>
              <a:ea typeface="Arial"/>
              <a:cs typeface="Arial"/>
              <a:sym typeface="Arial"/>
            </a:endParaRPr>
          </a:p>
          <a:p>
            <a:pPr indent="-310635" lvl="0" marL="457200" rtl="0" algn="l">
              <a:lnSpc>
                <a:spcPct val="115000"/>
              </a:lnSpc>
              <a:spcBef>
                <a:spcPts val="0"/>
              </a:spcBef>
              <a:spcAft>
                <a:spcPts val="0"/>
              </a:spcAft>
              <a:buSzPts val="1292"/>
              <a:buFont typeface="Arial"/>
              <a:buChar char="●"/>
            </a:pPr>
            <a:r>
              <a:rPr lang="en" sz="1291">
                <a:latin typeface="Arial"/>
                <a:ea typeface="Arial"/>
                <a:cs typeface="Arial"/>
                <a:sym typeface="Arial"/>
              </a:rPr>
              <a:t>Stroke as a Major Health Concern:</a:t>
            </a:r>
            <a:endParaRPr sz="1291">
              <a:latin typeface="Arial"/>
              <a:ea typeface="Arial"/>
              <a:cs typeface="Arial"/>
              <a:sym typeface="Arial"/>
            </a:endParaRPr>
          </a:p>
          <a:p>
            <a:pPr indent="-310635" lvl="0" marL="457200" rtl="0" algn="l">
              <a:lnSpc>
                <a:spcPct val="115000"/>
              </a:lnSpc>
              <a:spcBef>
                <a:spcPts val="0"/>
              </a:spcBef>
              <a:spcAft>
                <a:spcPts val="0"/>
              </a:spcAft>
              <a:buSzPts val="1292"/>
              <a:buFont typeface="Arial"/>
              <a:buChar char="●"/>
            </a:pPr>
            <a:r>
              <a:rPr lang="en" sz="1291">
                <a:latin typeface="Arial"/>
                <a:ea typeface="Arial"/>
                <a:cs typeface="Arial"/>
                <a:sym typeface="Arial"/>
              </a:rPr>
              <a:t>Strokes are a leading cause of death and disability worldwide.</a:t>
            </a:r>
            <a:endParaRPr sz="1291">
              <a:latin typeface="Arial"/>
              <a:ea typeface="Arial"/>
              <a:cs typeface="Arial"/>
              <a:sym typeface="Arial"/>
            </a:endParaRPr>
          </a:p>
          <a:p>
            <a:pPr indent="-310635" lvl="0" marL="457200" rtl="0" algn="l">
              <a:lnSpc>
                <a:spcPct val="115000"/>
              </a:lnSpc>
              <a:spcBef>
                <a:spcPts val="0"/>
              </a:spcBef>
              <a:spcAft>
                <a:spcPts val="0"/>
              </a:spcAft>
              <a:buSzPts val="1292"/>
              <a:buFont typeface="Arial"/>
              <a:buChar char="●"/>
            </a:pPr>
            <a:r>
              <a:rPr lang="en" sz="1291">
                <a:latin typeface="Arial"/>
                <a:ea typeface="Arial"/>
                <a:cs typeface="Arial"/>
                <a:sym typeface="Arial"/>
              </a:rPr>
              <a:t>According to the World Health Organization (WHO), stroke is the second leading cause of death globally and the third leading cause of disability.</a:t>
            </a:r>
            <a:endParaRPr sz="1291">
              <a:latin typeface="Arial"/>
              <a:ea typeface="Arial"/>
              <a:cs typeface="Arial"/>
              <a:sym typeface="Arial"/>
            </a:endParaRPr>
          </a:p>
          <a:p>
            <a:pPr indent="-310635" lvl="0" marL="457200" rtl="0" algn="l">
              <a:lnSpc>
                <a:spcPct val="115000"/>
              </a:lnSpc>
              <a:spcBef>
                <a:spcPts val="0"/>
              </a:spcBef>
              <a:spcAft>
                <a:spcPts val="0"/>
              </a:spcAft>
              <a:buSzPts val="1292"/>
              <a:buFont typeface="Arial"/>
              <a:buChar char="●"/>
            </a:pPr>
            <a:r>
              <a:rPr lang="en" sz="1291">
                <a:latin typeface="Arial"/>
                <a:ea typeface="Arial"/>
                <a:cs typeface="Arial"/>
                <a:sym typeface="Arial"/>
              </a:rPr>
              <a:t>The sudden onset and severe impact of strokes make them a critical area for medical research and intervention.</a:t>
            </a:r>
            <a:endParaRPr sz="1291">
              <a:latin typeface="Arial"/>
              <a:ea typeface="Arial"/>
              <a:cs typeface="Arial"/>
              <a:sym typeface="Arial"/>
            </a:endParaRPr>
          </a:p>
          <a:p>
            <a:pPr indent="-310635" lvl="0" marL="457200" rtl="0" algn="l">
              <a:lnSpc>
                <a:spcPct val="115000"/>
              </a:lnSpc>
              <a:spcBef>
                <a:spcPts val="0"/>
              </a:spcBef>
              <a:spcAft>
                <a:spcPts val="0"/>
              </a:spcAft>
              <a:buSzPts val="1292"/>
              <a:buFont typeface="Arial"/>
              <a:buChar char="●"/>
            </a:pPr>
            <a:r>
              <a:rPr lang="en" sz="1291">
                <a:latin typeface="Arial"/>
                <a:ea typeface="Arial"/>
                <a:cs typeface="Arial"/>
                <a:sym typeface="Arial"/>
              </a:rPr>
              <a:t>Early prediction and prevention are vital in reducing the burden on healthcare systems and improving patient outcomes.</a:t>
            </a:r>
            <a:endParaRPr sz="1291">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Challenges in Current Healthcare Practices:</a:t>
            </a:r>
            <a:endParaRPr/>
          </a:p>
        </p:txBody>
      </p:sp>
      <p:sp>
        <p:nvSpPr>
          <p:cNvPr id="85" name="Google Shape;85;p16"/>
          <p:cNvSpPr txBox="1"/>
          <p:nvPr>
            <p:ph idx="1" type="body"/>
          </p:nvPr>
        </p:nvSpPr>
        <p:spPr>
          <a:xfrm>
            <a:off x="4644675" y="82425"/>
            <a:ext cx="4166400" cy="50610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Font typeface="Arial"/>
              <a:buChar char="●"/>
            </a:pPr>
            <a:r>
              <a:rPr lang="en">
                <a:latin typeface="Arial"/>
                <a:ea typeface="Arial"/>
                <a:cs typeface="Arial"/>
                <a:sym typeface="Arial"/>
              </a:rPr>
              <a:t>Traditionally, stroke prediction relies heavily on clinical judgment and manual assessment of risk factors.</a:t>
            </a:r>
            <a:endParaRPr>
              <a:latin typeface="Arial"/>
              <a:ea typeface="Arial"/>
              <a:cs typeface="Arial"/>
              <a:sym typeface="Arial"/>
            </a:endParaRPr>
          </a:p>
          <a:p>
            <a:pPr indent="-298450" lvl="1" marL="914400" rtl="0" algn="l">
              <a:lnSpc>
                <a:spcPct val="150000"/>
              </a:lnSpc>
              <a:spcBef>
                <a:spcPts val="0"/>
              </a:spcBef>
              <a:spcAft>
                <a:spcPts val="0"/>
              </a:spcAft>
              <a:buSzPts val="1100"/>
              <a:buFont typeface="Arial"/>
              <a:buChar char="○"/>
            </a:pPr>
            <a:r>
              <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en">
                <a:latin typeface="Arial"/>
                <a:ea typeface="Arial"/>
                <a:cs typeface="Arial"/>
                <a:sym typeface="Arial"/>
              </a:rPr>
              <a:t>This approach can be subjective and inconsistent, leading to missed opportunities for early intervention.</a:t>
            </a:r>
            <a:endParaRPr>
              <a:latin typeface="Arial"/>
              <a:ea typeface="Arial"/>
              <a:cs typeface="Arial"/>
              <a:sym typeface="Arial"/>
            </a:endParaRPr>
          </a:p>
          <a:p>
            <a:pPr indent="-298450" lvl="1" marL="914400" rtl="0" algn="l">
              <a:lnSpc>
                <a:spcPct val="150000"/>
              </a:lnSpc>
              <a:spcBef>
                <a:spcPts val="0"/>
              </a:spcBef>
              <a:spcAft>
                <a:spcPts val="0"/>
              </a:spcAft>
              <a:buSzPts val="1100"/>
              <a:buFont typeface="Arial"/>
              <a:buChar char="○"/>
            </a:pPr>
            <a:r>
              <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en">
                <a:latin typeface="Arial"/>
                <a:ea typeface="Arial"/>
                <a:cs typeface="Arial"/>
                <a:sym typeface="Arial"/>
              </a:rPr>
              <a:t>High-risk individuals often remain undetected until a stroke occurs, resulting in emergency treatment rather than preventive care.</a:t>
            </a:r>
            <a:endParaRPr>
              <a:latin typeface="Arial"/>
              <a:ea typeface="Arial"/>
              <a:cs typeface="Arial"/>
              <a:sym typeface="Arial"/>
            </a:endParaRPr>
          </a:p>
          <a:p>
            <a:pPr indent="-298450" lvl="1" marL="914400" rtl="0" algn="l">
              <a:lnSpc>
                <a:spcPct val="150000"/>
              </a:lnSpc>
              <a:spcBef>
                <a:spcPts val="0"/>
              </a:spcBef>
              <a:spcAft>
                <a:spcPts val="0"/>
              </a:spcAft>
              <a:buSzPts val="1100"/>
              <a:buFont typeface="Arial"/>
              <a:buChar char="○"/>
            </a:pPr>
            <a:r>
              <a:t/>
            </a:r>
            <a:endParaRPr>
              <a:latin typeface="Arial"/>
              <a:ea typeface="Arial"/>
              <a:cs typeface="Arial"/>
              <a:sym typeface="Arial"/>
            </a:endParaRPr>
          </a:p>
          <a:p>
            <a:pPr indent="-311150" lvl="0" marL="457200" rtl="0" algn="l">
              <a:lnSpc>
                <a:spcPct val="150000"/>
              </a:lnSpc>
              <a:spcBef>
                <a:spcPts val="0"/>
              </a:spcBef>
              <a:spcAft>
                <a:spcPts val="0"/>
              </a:spcAft>
              <a:buSzPts val="1300"/>
              <a:buFont typeface="Arial"/>
              <a:buChar char="●"/>
            </a:pPr>
            <a:r>
              <a:rPr lang="en">
                <a:latin typeface="Arial"/>
                <a:ea typeface="Arial"/>
                <a:cs typeface="Arial"/>
                <a:sym typeface="Arial"/>
              </a:rPr>
              <a:t>This reactive approach increases healthcare costs and adversely affects patient quality of life.</a:t>
            </a:r>
            <a:endParaRPr>
              <a:latin typeface="Arial"/>
              <a:ea typeface="Arial"/>
              <a:cs typeface="Arial"/>
              <a:sym typeface="Arial"/>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Advancements in Data Science and Machine Learning:</a:t>
            </a:r>
            <a:endParaRPr/>
          </a:p>
        </p:txBody>
      </p:sp>
      <p:sp>
        <p:nvSpPr>
          <p:cNvPr id="91" name="Google Shape;91;p17"/>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Font typeface="Arial"/>
              <a:buChar char="●"/>
            </a:pPr>
            <a:r>
              <a:rPr lang="en">
                <a:latin typeface="Arial"/>
                <a:ea typeface="Arial"/>
                <a:cs typeface="Arial"/>
                <a:sym typeface="Arial"/>
              </a:rPr>
              <a:t>The growing availability of healthcare data, coupled with advances in data science and machine learning, provides an opportunity to develop predictive models that can identify individuals at high risk of stroke more accurately and efficiently.</a:t>
            </a:r>
            <a:endParaRPr>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Understanding the Impact of Early Detection on Patient Outcomes</a:t>
            </a:r>
            <a:endParaRPr/>
          </a:p>
        </p:txBody>
      </p:sp>
      <p:sp>
        <p:nvSpPr>
          <p:cNvPr id="97" name="Google Shape;97;p18"/>
          <p:cNvSpPr txBox="1"/>
          <p:nvPr>
            <p:ph idx="1" type="body"/>
          </p:nvPr>
        </p:nvSpPr>
        <p:spPr>
          <a:xfrm>
            <a:off x="4644675" y="97675"/>
            <a:ext cx="4166400" cy="4838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100">
                <a:solidFill>
                  <a:srgbClr val="000000"/>
                </a:solidFill>
                <a:latin typeface="Arial"/>
                <a:ea typeface="Arial"/>
                <a:cs typeface="Arial"/>
                <a:sym typeface="Arial"/>
              </a:rPr>
              <a:t>Reduced Mortality Rates:</a:t>
            </a:r>
            <a:endParaRPr b="1" sz="1100">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Early detection allows for prompt medical attention and the administration of clot-busting drugs or surgical interventions in cases of ischemic stroke.</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These treatments are most effective when administered within a critical time window after stroke onset.</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Cost-Effective Healthcare:</a:t>
            </a:r>
            <a:endParaRPr b="1" sz="1100">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Implementing predictive models in clinical practice can help allocate healthcare resources more efficiently, focusing on high-risk individuals who would benefit most from preventive care.</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Data-Driven Decision Making in Healthcare:</a:t>
            </a:r>
            <a:endParaRPr b="1" sz="1100">
              <a:solidFill>
                <a:srgbClr val="000000"/>
              </a:solidFill>
              <a:latin typeface="Arial"/>
              <a:ea typeface="Arial"/>
              <a:cs typeface="Arial"/>
              <a:sym typeface="Arial"/>
            </a:endParaRPr>
          </a:p>
          <a:p>
            <a:pPr indent="-298450" lvl="0" marL="457200" rtl="0" algn="l">
              <a:spcBef>
                <a:spcPts val="1200"/>
              </a:spcBef>
              <a:spcAft>
                <a:spcPts val="0"/>
              </a:spcAft>
              <a:buClr>
                <a:srgbClr val="000000"/>
              </a:buClr>
              <a:buSzPts val="1100"/>
              <a:buFont typeface="Arial"/>
              <a:buChar char="●"/>
            </a:pPr>
            <a:r>
              <a:rPr lang="en" sz="1100">
                <a:solidFill>
                  <a:srgbClr val="000000"/>
                </a:solidFill>
                <a:latin typeface="Arial"/>
                <a:ea typeface="Arial"/>
                <a:cs typeface="Arial"/>
                <a:sym typeface="Arial"/>
              </a:rPr>
              <a:t>Integrating predictive models into healthcare systems promotes data-driven decision-making, enabling personalized and targeted care for patients.</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This approach aligns with the broader trend towards precision medicine, where treatments and interventions are tailored to individual patient profiles.</a:t>
            </a:r>
            <a:endParaRPr sz="1100">
              <a:solidFill>
                <a:srgbClr val="000000"/>
              </a:solidFill>
              <a:latin typeface="Arial"/>
              <a:ea typeface="Arial"/>
              <a:cs typeface="Arial"/>
              <a:sym typeface="Arial"/>
            </a:endParaRPr>
          </a:p>
          <a:p>
            <a:pPr indent="-298450" lvl="0" marL="457200" rtl="0" algn="l">
              <a:spcBef>
                <a:spcPts val="0"/>
              </a:spcBef>
              <a:spcAft>
                <a:spcPts val="0"/>
              </a:spcAft>
              <a:buClr>
                <a:srgbClr val="000000"/>
              </a:buClr>
              <a:buSzPts val="1100"/>
              <a:buFont typeface="Arial"/>
              <a:buChar char="●"/>
            </a:pPr>
            <a:r>
              <a:rPr lang="en" sz="1100">
                <a:solidFill>
                  <a:srgbClr val="000000"/>
                </a:solidFill>
                <a:latin typeface="Arial"/>
                <a:ea typeface="Arial"/>
                <a:cs typeface="Arial"/>
                <a:sym typeface="Arial"/>
              </a:rPr>
              <a:t>Data-driven insights can also inform public health strategies and policies aimed at reducing stroke incidence and improving population health.</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25" y="500925"/>
            <a:ext cx="31560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Exploratory Data Analysis</a:t>
            </a:r>
            <a:endParaRPr/>
          </a:p>
        </p:txBody>
      </p:sp>
      <p:sp>
        <p:nvSpPr>
          <p:cNvPr id="103" name="Google Shape;103;p19"/>
          <p:cNvSpPr txBox="1"/>
          <p:nvPr>
            <p:ph idx="1" type="body"/>
          </p:nvPr>
        </p:nvSpPr>
        <p:spPr>
          <a:xfrm>
            <a:off x="4644675" y="112950"/>
            <a:ext cx="4166400" cy="4486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Key Findings:</a:t>
            </a:r>
            <a:endParaRPr/>
          </a:p>
          <a:p>
            <a:pPr indent="0" lvl="0" marL="0" rtl="0" algn="l">
              <a:spcBef>
                <a:spcPts val="1200"/>
              </a:spcBef>
              <a:spcAft>
                <a:spcPts val="1200"/>
              </a:spcAft>
              <a:buNone/>
            </a:pPr>
            <a:r>
              <a:t/>
            </a:r>
            <a:endParaRPr/>
          </a:p>
        </p:txBody>
      </p:sp>
      <p:pic>
        <p:nvPicPr>
          <p:cNvPr id="104" name="Google Shape;104;p19"/>
          <p:cNvPicPr preferRelativeResize="0"/>
          <p:nvPr/>
        </p:nvPicPr>
        <p:blipFill>
          <a:blip r:embed="rId3">
            <a:alphaModFix/>
          </a:blip>
          <a:stretch>
            <a:fillRect/>
          </a:stretch>
        </p:blipFill>
        <p:spPr>
          <a:xfrm>
            <a:off x="4572000" y="500925"/>
            <a:ext cx="4481774" cy="46425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10" name="Google Shape;110;p20"/>
          <p:cNvSpPr txBox="1"/>
          <p:nvPr>
            <p:ph idx="1" type="body"/>
          </p:nvPr>
        </p:nvSpPr>
        <p:spPr>
          <a:xfrm>
            <a:off x="4503975" y="0"/>
            <a:ext cx="4307100" cy="5143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1" name="Google Shape;111;p20"/>
          <p:cNvPicPr preferRelativeResize="0"/>
          <p:nvPr/>
        </p:nvPicPr>
        <p:blipFill>
          <a:blip r:embed="rId3">
            <a:alphaModFix/>
          </a:blip>
          <a:stretch>
            <a:fillRect/>
          </a:stretch>
        </p:blipFill>
        <p:spPr>
          <a:xfrm>
            <a:off x="0" y="0"/>
            <a:ext cx="4307100" cy="5143500"/>
          </a:xfrm>
          <a:prstGeom prst="rect">
            <a:avLst/>
          </a:prstGeom>
          <a:noFill/>
          <a:ln>
            <a:noFill/>
          </a:ln>
        </p:spPr>
      </p:pic>
      <p:pic>
        <p:nvPicPr>
          <p:cNvPr id="112" name="Google Shape;112;p20"/>
          <p:cNvPicPr preferRelativeResize="0"/>
          <p:nvPr/>
        </p:nvPicPr>
        <p:blipFill>
          <a:blip r:embed="rId4">
            <a:alphaModFix/>
          </a:blip>
          <a:stretch>
            <a:fillRect/>
          </a:stretch>
        </p:blipFill>
        <p:spPr>
          <a:xfrm>
            <a:off x="4503975" y="0"/>
            <a:ext cx="4307101" cy="5143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8" name="Google Shape;118;p21"/>
          <p:cNvPicPr preferRelativeResize="0"/>
          <p:nvPr/>
        </p:nvPicPr>
        <p:blipFill>
          <a:blip r:embed="rId3">
            <a:alphaModFix/>
          </a:blip>
          <a:stretch>
            <a:fillRect/>
          </a:stretch>
        </p:blipFill>
        <p:spPr>
          <a:xfrm>
            <a:off x="0" y="0"/>
            <a:ext cx="4318800" cy="5143500"/>
          </a:xfrm>
          <a:prstGeom prst="rect">
            <a:avLst/>
          </a:prstGeom>
          <a:noFill/>
          <a:ln>
            <a:noFill/>
          </a:ln>
        </p:spPr>
      </p:pic>
      <p:pic>
        <p:nvPicPr>
          <p:cNvPr id="119" name="Google Shape;119;p21"/>
          <p:cNvPicPr preferRelativeResize="0"/>
          <p:nvPr/>
        </p:nvPicPr>
        <p:blipFill>
          <a:blip r:embed="rId4">
            <a:alphaModFix/>
          </a:blip>
          <a:stretch>
            <a:fillRect/>
          </a:stretch>
        </p:blipFill>
        <p:spPr>
          <a:xfrm>
            <a:off x="4492275" y="0"/>
            <a:ext cx="4530975"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